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2" r:id="rId15"/>
    <p:sldId id="273" r:id="rId16"/>
    <p:sldId id="274" r:id="rId17"/>
    <p:sldId id="275" r:id="rId18"/>
    <p:sldId id="277" r:id="rId19"/>
    <p:sldId id="278" r:id="rId20"/>
    <p:sldId id="279" r:id="rId21"/>
    <p:sldId id="280" r:id="rId22"/>
    <p:sldId id="283" r:id="rId23"/>
    <p:sldId id="281" r:id="rId24"/>
    <p:sldId id="282" r:id="rId25"/>
    <p:sldId id="284" r:id="rId26"/>
    <p:sldId id="276"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Раздел по умолчанию" id="{5FB72608-E997-47C4-A9B5-4A7240D6498F}">
          <p14:sldIdLst>
            <p14:sldId id="256"/>
            <p14:sldId id="257"/>
            <p14:sldId id="258"/>
            <p14:sldId id="259"/>
            <p14:sldId id="260"/>
            <p14:sldId id="261"/>
            <p14:sldId id="262"/>
            <p14:sldId id="263"/>
            <p14:sldId id="264"/>
            <p14:sldId id="265"/>
            <p14:sldId id="266"/>
            <p14:sldId id="267"/>
            <p14:sldId id="268"/>
            <p14:sldId id="272"/>
            <p14:sldId id="273"/>
            <p14:sldId id="274"/>
            <p14:sldId id="275"/>
            <p14:sldId id="277"/>
            <p14:sldId id="278"/>
            <p14:sldId id="279"/>
            <p14:sldId id="280"/>
            <p14:sldId id="283"/>
            <p14:sldId id="281"/>
            <p14:sldId id="282"/>
            <p14:sldId id="284"/>
          </p14:sldIdLst>
        </p14:section>
        <p14:section name="Раздел без заголовка" id="{D3763EA5-A9DB-4D28-8A8A-990B71B4155F}">
          <p14:sldIdLst>
            <p14:sldId id="276"/>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cxltbUnWCflsrMYW1AnP4prOE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DB14FF-5DCC-465A-BC48-1AC5AF6DA6EE}">
  <a:tblStyle styleId="{71DB14FF-5DCC-465A-BC48-1AC5AF6DA6E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68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extLst>
      <p:ext uri="{BB962C8B-B14F-4D97-AF65-F5344CB8AC3E}">
        <p14:creationId xmlns:p14="http://schemas.microsoft.com/office/powerpoint/2010/main" val="8866056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a:p>
        </p:txBody>
      </p:sp>
    </p:spTree>
    <p:extLst>
      <p:ext uri="{BB962C8B-B14F-4D97-AF65-F5344CB8AC3E}">
        <p14:creationId xmlns:p14="http://schemas.microsoft.com/office/powerpoint/2010/main" val="3282256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7659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1780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048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75" name="Google Shape;17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13</a:t>
            </a:fld>
            <a:endParaRPr/>
          </a:p>
        </p:txBody>
      </p:sp>
    </p:spTree>
    <p:extLst>
      <p:ext uri="{BB962C8B-B14F-4D97-AF65-F5344CB8AC3E}">
        <p14:creationId xmlns:p14="http://schemas.microsoft.com/office/powerpoint/2010/main" val="1550927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2512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468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16</a:t>
            </a:fld>
            <a:endParaRPr/>
          </a:p>
        </p:txBody>
      </p:sp>
    </p:spTree>
    <p:extLst>
      <p:ext uri="{BB962C8B-B14F-4D97-AF65-F5344CB8AC3E}">
        <p14:creationId xmlns:p14="http://schemas.microsoft.com/office/powerpoint/2010/main" val="3103246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Tree>
    <p:extLst>
      <p:ext uri="{BB962C8B-B14F-4D97-AF65-F5344CB8AC3E}">
        <p14:creationId xmlns:p14="http://schemas.microsoft.com/office/powerpoint/2010/main" val="4080029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Tree>
    <p:extLst>
      <p:ext uri="{BB962C8B-B14F-4D97-AF65-F5344CB8AC3E}">
        <p14:creationId xmlns:p14="http://schemas.microsoft.com/office/powerpoint/2010/main" val="4267958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19</a:t>
            </a:fld>
            <a:endParaRPr/>
          </a:p>
        </p:txBody>
      </p:sp>
    </p:spTree>
    <p:extLst>
      <p:ext uri="{BB962C8B-B14F-4D97-AF65-F5344CB8AC3E}">
        <p14:creationId xmlns:p14="http://schemas.microsoft.com/office/powerpoint/2010/main" val="374890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1132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20</a:t>
            </a:fld>
            <a:endParaRPr/>
          </a:p>
        </p:txBody>
      </p:sp>
    </p:spTree>
    <p:extLst>
      <p:ext uri="{BB962C8B-B14F-4D97-AF65-F5344CB8AC3E}">
        <p14:creationId xmlns:p14="http://schemas.microsoft.com/office/powerpoint/2010/main" val="2092931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308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273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211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341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9" name="Google Shape;10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a:t>
            </a:fld>
            <a:endParaRPr/>
          </a:p>
        </p:txBody>
      </p:sp>
    </p:spTree>
    <p:extLst>
      <p:ext uri="{BB962C8B-B14F-4D97-AF65-F5344CB8AC3E}">
        <p14:creationId xmlns:p14="http://schemas.microsoft.com/office/powerpoint/2010/main" val="272853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6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596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0883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836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5"/>
        <p:cNvGrpSpPr/>
        <p:nvPr/>
      </p:nvGrpSpPr>
      <p:grpSpPr>
        <a:xfrm>
          <a:off x="0" y="0"/>
          <a:ext cx="0" cy="0"/>
          <a:chOff x="0" y="0"/>
          <a:chExt cx="0" cy="0"/>
        </a:xfrm>
      </p:grpSpPr>
      <p:sp>
        <p:nvSpPr>
          <p:cNvPr id="16" name="Google Shape;1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5" name="Google Shape;7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78"/>
        <p:cNvGrpSpPr/>
        <p:nvPr/>
      </p:nvGrpSpPr>
      <p:grpSpPr>
        <a:xfrm>
          <a:off x="0" y="0"/>
          <a:ext cx="0" cy="0"/>
          <a:chOff x="0" y="0"/>
          <a:chExt cx="0" cy="0"/>
        </a:xfrm>
      </p:grpSpPr>
      <p:sp>
        <p:nvSpPr>
          <p:cNvPr id="79" name="Google Shape;79;p3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3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 name="Google Shape;8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 name="Google Shape;22;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3" name="Google Shape;23;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6"/>
        <p:cNvGrpSpPr/>
        <p:nvPr/>
      </p:nvGrpSpPr>
      <p:grpSpPr>
        <a:xfrm>
          <a:off x="0" y="0"/>
          <a:ext cx="0" cy="0"/>
          <a:chOff x="0" y="0"/>
          <a:chExt cx="0" cy="0"/>
        </a:xfrm>
      </p:grpSpPr>
      <p:sp>
        <p:nvSpPr>
          <p:cNvPr id="27" name="Google Shape;27;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5" name="Google Shape;35;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39"/>
        <p:cNvGrpSpPr/>
        <p:nvPr/>
      </p:nvGrpSpPr>
      <p:grpSpPr>
        <a:xfrm>
          <a:off x="0" y="0"/>
          <a:ext cx="0" cy="0"/>
          <a:chOff x="0" y="0"/>
          <a:chExt cx="0" cy="0"/>
        </a:xfrm>
      </p:grpSpPr>
      <p:sp>
        <p:nvSpPr>
          <p:cNvPr id="40" name="Google Shape;40;p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28"/>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1"/>
        <p:cNvGrpSpPr/>
        <p:nvPr/>
      </p:nvGrpSpPr>
      <p:grpSpPr>
        <a:xfrm>
          <a:off x="0" y="0"/>
          <a:ext cx="0" cy="0"/>
          <a:chOff x="0" y="0"/>
          <a:chExt cx="0" cy="0"/>
        </a:xfrm>
      </p:grpSpPr>
      <p:sp>
        <p:nvSpPr>
          <p:cNvPr id="52" name="Google Shape;52;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4" name="Google Shape;54;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5" name="Google Shape;5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63"/>
        <p:cNvGrpSpPr/>
        <p:nvPr/>
      </p:nvGrpSpPr>
      <p:grpSpPr>
        <a:xfrm>
          <a:off x="0" y="0"/>
          <a:ext cx="0" cy="0"/>
          <a:chOff x="0" y="0"/>
          <a:chExt cx="0" cy="0"/>
        </a:xfrm>
      </p:grpSpPr>
      <p:sp>
        <p:nvSpPr>
          <p:cNvPr id="64" name="Google Shape;64;p3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3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6" name="Google Shape;66;p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 name="Google Shape;67;p3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8" name="Google Shape;68;p3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9" name="Google Shape;6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69999">
              <a:srgbClr val="C4D6EB"/>
            </a:gs>
            <a:gs pos="100000">
              <a:srgbClr val="FFEBFA"/>
            </a:gs>
          </a:gsLst>
          <a:lin ang="5400000" scaled="0"/>
        </a:gra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2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idx="4294967295"/>
          </p:nvPr>
        </p:nvSpPr>
        <p:spPr>
          <a:xfrm>
            <a:off x="802302" y="2236207"/>
            <a:ext cx="7599314" cy="3150606"/>
          </a:xfrm>
          <a:prstGeom prst="rect">
            <a:avLst/>
          </a:prstGeom>
          <a:noFill/>
          <a:ln>
            <a:noFill/>
          </a:ln>
        </p:spPr>
        <p:txBody>
          <a:bodyPr spcFirstLastPara="1" wrap="square" lIns="91425" tIns="45700" rIns="91425" bIns="45700" anchor="ctr" anchorCtr="0">
            <a:normAutofit fontScale="90000"/>
          </a:bodyPr>
          <a:lstStyle/>
          <a:p>
            <a:r>
              <a:rPr lang="en-US" sz="4000" b="1" i="0" u="none" strike="noStrike" cap="none" dirty="0">
                <a:solidFill>
                  <a:srgbClr val="FF0000"/>
                </a:solidFill>
                <a:latin typeface="Calibri"/>
                <a:ea typeface="Calibri"/>
                <a:cs typeface="Calibri"/>
                <a:sym typeface="Calibri"/>
              </a:rPr>
              <a:t/>
            </a:r>
            <a:br>
              <a:rPr lang="en-US" sz="4000" b="1" i="0" u="none" strike="noStrike" cap="none" dirty="0">
                <a:solidFill>
                  <a:srgbClr val="FF0000"/>
                </a:solidFill>
                <a:latin typeface="Calibri"/>
                <a:ea typeface="Calibri"/>
                <a:cs typeface="Calibri"/>
                <a:sym typeface="Calibri"/>
              </a:rPr>
            </a:br>
            <a:r>
              <a:rPr lang="kk-KZ" sz="4000" b="1" i="0" u="none" strike="noStrike" cap="none" dirty="0" smtClean="0">
                <a:solidFill>
                  <a:srgbClr val="002060"/>
                </a:solidFill>
                <a:latin typeface="Times New Roman" panose="02020603050405020304" pitchFamily="18" charset="0"/>
                <a:cs typeface="Times New Roman" panose="02020603050405020304" pitchFamily="18" charset="0"/>
                <a:sym typeface="Calibri"/>
              </a:rPr>
              <a:t>«</a:t>
            </a:r>
            <a:r>
              <a:rPr lang="kk-KZ" sz="4000" dirty="0" smtClean="0">
                <a:solidFill>
                  <a:srgbClr val="002060"/>
                </a:solidFill>
                <a:latin typeface="Times New Roman" panose="02020603050405020304" pitchFamily="18" charset="0"/>
                <a:cs typeface="Times New Roman" panose="02020603050405020304" pitchFamily="18" charset="0"/>
              </a:rPr>
              <a:t>Жалпы </a:t>
            </a:r>
            <a:r>
              <a:rPr lang="kk-KZ" sz="4000" dirty="0">
                <a:solidFill>
                  <a:srgbClr val="002060"/>
                </a:solidFill>
                <a:latin typeface="Times New Roman" panose="02020603050405020304" pitchFamily="18" charset="0"/>
                <a:cs typeface="Times New Roman" panose="02020603050405020304" pitchFamily="18" charset="0"/>
              </a:rPr>
              <a:t>білім беру ұйымдарында</a:t>
            </a:r>
            <a:r>
              <a:rPr lang="ru-RU" sz="4000" dirty="0">
                <a:solidFill>
                  <a:srgbClr val="002060"/>
                </a:solidFill>
                <a:latin typeface="Times New Roman" panose="02020603050405020304" pitchFamily="18" charset="0"/>
                <a:cs typeface="Times New Roman" panose="02020603050405020304" pitchFamily="18" charset="0"/>
              </a:rPr>
              <a:t/>
            </a:r>
            <a:br>
              <a:rPr lang="ru-RU" sz="4000" dirty="0">
                <a:solidFill>
                  <a:srgbClr val="002060"/>
                </a:solidFill>
                <a:latin typeface="Times New Roman" panose="02020603050405020304" pitchFamily="18" charset="0"/>
                <a:cs typeface="Times New Roman" panose="02020603050405020304" pitchFamily="18" charset="0"/>
              </a:rPr>
            </a:br>
            <a:r>
              <a:rPr lang="kk-KZ" sz="4000" dirty="0">
                <a:solidFill>
                  <a:srgbClr val="002060"/>
                </a:solidFill>
                <a:latin typeface="Times New Roman" panose="02020603050405020304" pitchFamily="18" charset="0"/>
                <a:cs typeface="Times New Roman" panose="02020603050405020304" pitchFamily="18" charset="0"/>
              </a:rPr>
              <a:t>инклюзивті және арнайы  білім берудің </a:t>
            </a:r>
            <a:r>
              <a:rPr lang="kk-KZ" sz="4000" dirty="0" smtClean="0">
                <a:solidFill>
                  <a:srgbClr val="002060"/>
                </a:solidFill>
                <a:latin typeface="Times New Roman" panose="02020603050405020304" pitchFamily="18" charset="0"/>
                <a:cs typeface="Times New Roman" panose="02020603050405020304" pitchFamily="18" charset="0"/>
              </a:rPr>
              <a:t>ерекшіліктері</a:t>
            </a:r>
            <a:r>
              <a:rPr lang="kk-KZ" sz="4000" b="1" dirty="0" smtClean="0">
                <a:solidFill>
                  <a:srgbClr val="002060"/>
                </a:solidFill>
                <a:latin typeface="Times New Roman" pitchFamily="18" charset="0"/>
                <a:cs typeface="Times New Roman" pitchFamily="18" charset="0"/>
              </a:rPr>
              <a:t>»</a:t>
            </a:r>
            <a:r>
              <a:rPr lang="ru-RU" sz="3200" dirty="0">
                <a:solidFill>
                  <a:srgbClr val="002060"/>
                </a:solidFill>
                <a:latin typeface="Times New Roman" panose="02020603050405020304" pitchFamily="18" charset="0"/>
                <a:cs typeface="Times New Roman" panose="02020603050405020304" pitchFamily="18" charset="0"/>
              </a:rPr>
              <a:t/>
            </a:r>
            <a:br>
              <a:rPr lang="ru-RU" sz="3200" dirty="0">
                <a:solidFill>
                  <a:srgbClr val="002060"/>
                </a:solidFill>
                <a:latin typeface="Times New Roman" panose="02020603050405020304" pitchFamily="18" charset="0"/>
                <a:cs typeface="Times New Roman" panose="02020603050405020304" pitchFamily="18" charset="0"/>
              </a:rPr>
            </a:br>
            <a:r>
              <a:rPr lang="en-US" sz="4000" b="1" i="0" u="none" strike="noStrike" cap="none" dirty="0">
                <a:solidFill>
                  <a:srgbClr val="002060"/>
                </a:solidFill>
                <a:latin typeface="Times New Roman" panose="02020603050405020304" pitchFamily="18" charset="0"/>
                <a:cs typeface="Times New Roman" panose="02020603050405020304" pitchFamily="18" charset="0"/>
                <a:sym typeface="Calibri"/>
              </a:rPr>
              <a:t/>
            </a:r>
            <a:br>
              <a:rPr lang="en-US" sz="4000" b="1" i="0" u="none" strike="noStrike" cap="none" dirty="0">
                <a:solidFill>
                  <a:srgbClr val="002060"/>
                </a:solidFill>
                <a:latin typeface="Times New Roman" panose="02020603050405020304" pitchFamily="18" charset="0"/>
                <a:cs typeface="Times New Roman" panose="02020603050405020304" pitchFamily="18" charset="0"/>
                <a:sym typeface="Calibri"/>
              </a:rPr>
            </a:br>
            <a:r>
              <a:rPr lang="en-US" sz="3200" b="0" i="0" u="none" strike="noStrike" cap="none" dirty="0">
                <a:solidFill>
                  <a:srgbClr val="002060"/>
                </a:solidFill>
                <a:latin typeface="Times New Roman" panose="02020603050405020304" pitchFamily="18" charset="0"/>
                <a:cs typeface="Times New Roman" panose="02020603050405020304" pitchFamily="18" charset="0"/>
                <a:sym typeface="Calibri"/>
              </a:rPr>
              <a:t/>
            </a:r>
            <a:br>
              <a:rPr lang="en-US" sz="3200" b="0" i="0" u="none" strike="noStrike" cap="none" dirty="0">
                <a:solidFill>
                  <a:srgbClr val="002060"/>
                </a:solidFill>
                <a:latin typeface="Times New Roman" panose="02020603050405020304" pitchFamily="18" charset="0"/>
                <a:cs typeface="Times New Roman" panose="02020603050405020304" pitchFamily="18" charset="0"/>
                <a:sym typeface="Calibri"/>
              </a:rPr>
            </a:br>
            <a:r>
              <a:rPr lang="en-US" sz="4400" b="0" i="1" u="none" strike="noStrike" cap="none" dirty="0">
                <a:solidFill>
                  <a:srgbClr val="002060"/>
                </a:solidFill>
                <a:latin typeface="Times New Roman" panose="02020603050405020304" pitchFamily="18" charset="0"/>
                <a:ea typeface="Times New Roman"/>
                <a:cs typeface="Times New Roman" panose="02020603050405020304" pitchFamily="18" charset="0"/>
                <a:sym typeface="Times New Roman"/>
              </a:rPr>
              <a:t/>
            </a:r>
            <a:br>
              <a:rPr lang="en-US" sz="4400" b="0" i="1" u="none" strike="noStrike" cap="none" dirty="0">
                <a:solidFill>
                  <a:srgbClr val="002060"/>
                </a:solidFill>
                <a:latin typeface="Times New Roman" panose="02020603050405020304" pitchFamily="18" charset="0"/>
                <a:ea typeface="Times New Roman"/>
                <a:cs typeface="Times New Roman" panose="02020603050405020304" pitchFamily="18" charset="0"/>
                <a:sym typeface="Times New Roman"/>
              </a:rPr>
            </a:br>
            <a:endParaRPr dirty="0">
              <a:solidFill>
                <a:srgbClr val="002060"/>
              </a:solidFill>
              <a:latin typeface="Times New Roman" panose="02020603050405020304" pitchFamily="18" charset="0"/>
              <a:cs typeface="Times New Roman" panose="02020603050405020304" pitchFamily="18" charset="0"/>
            </a:endParaRPr>
          </a:p>
        </p:txBody>
      </p:sp>
      <p:sp>
        <p:nvSpPr>
          <p:cNvPr id="90" name="Google Shape;90;p1"/>
          <p:cNvSpPr txBox="1"/>
          <p:nvPr/>
        </p:nvSpPr>
        <p:spPr>
          <a:xfrm>
            <a:off x="2124075" y="630237"/>
            <a:ext cx="6734175" cy="584200"/>
          </a:xfrm>
          <a:prstGeom prst="rect">
            <a:avLst/>
          </a:prstGeom>
          <a:noFill/>
          <a:ln>
            <a:noFill/>
          </a:ln>
        </p:spPr>
        <p:txBody>
          <a:bodyPr spcFirstLastPara="1" wrap="square" lIns="91425" tIns="45700" rIns="91425" bIns="45700" anchor="ctr" anchorCtr="0">
            <a:spAutoFit/>
          </a:bodyPr>
          <a:lstStyle/>
          <a:p>
            <a:pPr marL="0" marR="0" lvl="0" indent="449262" algn="l" rtl="0">
              <a:lnSpc>
                <a:spcPct val="100000"/>
              </a:lnSpc>
              <a:spcBef>
                <a:spcPts val="0"/>
              </a:spcBef>
              <a:spcAft>
                <a:spcPts val="0"/>
              </a:spcAft>
              <a:buClr>
                <a:srgbClr val="7030A0"/>
              </a:buClr>
              <a:buSzPts val="1400"/>
              <a:buFont typeface="Times New Roman"/>
              <a:buNone/>
            </a:pPr>
            <a:r>
              <a:rPr lang="en-US" sz="1400" b="1" i="0" u="none" strike="noStrike" cap="none" dirty="0">
                <a:solidFill>
                  <a:srgbClr val="002060"/>
                </a:solidFill>
                <a:latin typeface="Times New Roman"/>
                <a:ea typeface="Times New Roman"/>
                <a:cs typeface="Times New Roman"/>
                <a:sym typeface="Times New Roman"/>
              </a:rPr>
              <a:t> </a:t>
            </a:r>
            <a:r>
              <a:rPr lang="en-US" sz="1600" b="1" i="0" u="none" strike="noStrike" cap="none" dirty="0" err="1">
                <a:solidFill>
                  <a:srgbClr val="002060"/>
                </a:solidFill>
                <a:latin typeface="Times New Roman"/>
                <a:ea typeface="Times New Roman"/>
                <a:cs typeface="Times New Roman"/>
                <a:sym typeface="Times New Roman"/>
              </a:rPr>
              <a:t>Ұлт</a:t>
            </a:r>
            <a:r>
              <a:rPr lang="en-US" sz="1600" b="1" i="0" u="none" strike="noStrike" cap="none" dirty="0">
                <a:solidFill>
                  <a:srgbClr val="002060"/>
                </a:solidFill>
                <a:latin typeface="Times New Roman"/>
                <a:ea typeface="Times New Roman"/>
                <a:cs typeface="Times New Roman"/>
                <a:sym typeface="Times New Roman"/>
              </a:rPr>
              <a:t>  </a:t>
            </a:r>
            <a:r>
              <a:rPr lang="en-US" sz="1600" b="1" i="0" u="none" strike="noStrike" cap="none" dirty="0" err="1">
                <a:solidFill>
                  <a:srgbClr val="002060"/>
                </a:solidFill>
                <a:latin typeface="Times New Roman"/>
                <a:ea typeface="Times New Roman"/>
                <a:cs typeface="Times New Roman"/>
                <a:sym typeface="Times New Roman"/>
              </a:rPr>
              <a:t>денсаулығы</a:t>
            </a:r>
            <a:r>
              <a:rPr lang="en-US" sz="1600" b="1" i="0" u="none" strike="noStrike" cap="none" dirty="0">
                <a:solidFill>
                  <a:srgbClr val="002060"/>
                </a:solidFill>
                <a:latin typeface="Times New Roman"/>
                <a:ea typeface="Times New Roman"/>
                <a:cs typeface="Times New Roman"/>
                <a:sym typeface="Times New Roman"/>
              </a:rPr>
              <a:t>- </a:t>
            </a:r>
            <a:r>
              <a:rPr lang="en-US" sz="1600" b="1" i="0" u="none" strike="noStrike" cap="none" dirty="0" err="1">
                <a:solidFill>
                  <a:srgbClr val="002060"/>
                </a:solidFill>
                <a:latin typeface="Times New Roman"/>
                <a:ea typeface="Times New Roman"/>
                <a:cs typeface="Times New Roman"/>
                <a:sym typeface="Times New Roman"/>
              </a:rPr>
              <a:t>біздің</a:t>
            </a:r>
            <a:r>
              <a:rPr lang="en-US" sz="1600" b="1" i="0" u="none" strike="noStrike" cap="none" dirty="0">
                <a:solidFill>
                  <a:srgbClr val="002060"/>
                </a:solidFill>
                <a:latin typeface="Times New Roman"/>
                <a:ea typeface="Times New Roman"/>
                <a:cs typeface="Times New Roman"/>
                <a:sym typeface="Times New Roman"/>
              </a:rPr>
              <a:t> </a:t>
            </a:r>
            <a:r>
              <a:rPr lang="en-US" sz="1600" b="1" i="0" u="none" strike="noStrike" cap="none" dirty="0" err="1">
                <a:solidFill>
                  <a:srgbClr val="002060"/>
                </a:solidFill>
                <a:latin typeface="Times New Roman"/>
                <a:ea typeface="Times New Roman"/>
                <a:cs typeface="Times New Roman"/>
                <a:sym typeface="Times New Roman"/>
              </a:rPr>
              <a:t>табысты</a:t>
            </a:r>
            <a:r>
              <a:rPr lang="en-US" sz="1600" b="1" i="0" u="none" strike="noStrike" cap="none" dirty="0">
                <a:solidFill>
                  <a:srgbClr val="002060"/>
                </a:solidFill>
                <a:latin typeface="Times New Roman"/>
                <a:ea typeface="Times New Roman"/>
                <a:cs typeface="Times New Roman"/>
                <a:sym typeface="Times New Roman"/>
              </a:rPr>
              <a:t> </a:t>
            </a:r>
            <a:r>
              <a:rPr lang="en-US" sz="1600" b="1" i="0" u="none" strike="noStrike" cap="none" dirty="0" err="1">
                <a:solidFill>
                  <a:srgbClr val="002060"/>
                </a:solidFill>
                <a:latin typeface="Times New Roman"/>
                <a:ea typeface="Times New Roman"/>
                <a:cs typeface="Times New Roman"/>
                <a:sym typeface="Times New Roman"/>
              </a:rPr>
              <a:t>болашағымыздың</a:t>
            </a:r>
            <a:r>
              <a:rPr lang="en-US" sz="1600" b="1" i="0" u="none" strike="noStrike" cap="none" dirty="0">
                <a:solidFill>
                  <a:srgbClr val="002060"/>
                </a:solidFill>
                <a:latin typeface="Times New Roman"/>
                <a:ea typeface="Times New Roman"/>
                <a:cs typeface="Times New Roman"/>
                <a:sym typeface="Times New Roman"/>
              </a:rPr>
              <a:t> </a:t>
            </a:r>
            <a:r>
              <a:rPr lang="en-US" sz="1600" b="1" i="0" u="none" strike="noStrike" cap="none" dirty="0" err="1">
                <a:solidFill>
                  <a:srgbClr val="002060"/>
                </a:solidFill>
                <a:latin typeface="Times New Roman"/>
                <a:ea typeface="Times New Roman"/>
                <a:cs typeface="Times New Roman"/>
                <a:sym typeface="Times New Roman"/>
              </a:rPr>
              <a:t>негізі</a:t>
            </a:r>
            <a:r>
              <a:rPr lang="en-US" sz="1600" b="1" i="0" u="none" strike="noStrike" cap="none" dirty="0">
                <a:solidFill>
                  <a:srgbClr val="002060"/>
                </a:solidFill>
                <a:latin typeface="Times New Roman"/>
                <a:ea typeface="Times New Roman"/>
                <a:cs typeface="Times New Roman"/>
                <a:sym typeface="Times New Roman"/>
              </a:rPr>
              <a:t> </a:t>
            </a:r>
            <a:endParaRPr sz="1000" b="0" i="0" u="none" strike="noStrike" cap="none" dirty="0">
              <a:solidFill>
                <a:srgbClr val="002060"/>
              </a:solidFill>
              <a:sym typeface="Arial"/>
            </a:endParaRPr>
          </a:p>
          <a:p>
            <a:pPr marL="0" marR="0" lvl="0" indent="449262" algn="l" rtl="0">
              <a:lnSpc>
                <a:spcPct val="100000"/>
              </a:lnSpc>
              <a:spcBef>
                <a:spcPts val="0"/>
              </a:spcBef>
              <a:spcAft>
                <a:spcPts val="0"/>
              </a:spcAft>
              <a:buClr>
                <a:srgbClr val="7030A0"/>
              </a:buClr>
              <a:buSzPts val="1600"/>
              <a:buFont typeface="Times New Roman"/>
              <a:buNone/>
            </a:pPr>
            <a:r>
              <a:rPr lang="en-US" sz="1600" b="1" i="0" u="none" strike="noStrike" cap="none" dirty="0">
                <a:solidFill>
                  <a:srgbClr val="002060"/>
                </a:solidFill>
                <a:latin typeface="Times New Roman"/>
                <a:ea typeface="Times New Roman"/>
                <a:cs typeface="Times New Roman"/>
                <a:sym typeface="Times New Roman"/>
              </a:rPr>
              <a:t>	            		                                    </a:t>
            </a:r>
            <a:r>
              <a:rPr lang="en-US" sz="1600" b="1" i="0" u="none" strike="noStrike" cap="none" dirty="0" err="1">
                <a:solidFill>
                  <a:srgbClr val="002060"/>
                </a:solidFill>
                <a:latin typeface="Times New Roman"/>
                <a:ea typeface="Times New Roman"/>
                <a:cs typeface="Times New Roman"/>
                <a:sym typeface="Times New Roman"/>
              </a:rPr>
              <a:t>Н.Ә.Назарбаев</a:t>
            </a:r>
            <a:r>
              <a:rPr lang="en-US" sz="1600" b="0" i="0" u="none" strike="noStrike" cap="none" dirty="0">
                <a:solidFill>
                  <a:srgbClr val="002060"/>
                </a:solidFill>
                <a:latin typeface="Times New Roman"/>
                <a:ea typeface="Times New Roman"/>
                <a:cs typeface="Times New Roman"/>
                <a:sym typeface="Times New Roman"/>
              </a:rPr>
              <a:t>.</a:t>
            </a:r>
            <a:endParaRPr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p:nvPr/>
        </p:nvSpPr>
        <p:spPr>
          <a:xfrm>
            <a:off x="357187" y="285750"/>
            <a:ext cx="8572500" cy="1200150"/>
          </a:xfrm>
          <a:prstGeom prst="rect">
            <a:avLst/>
          </a:prstGeom>
          <a:gradFill>
            <a:gsLst>
              <a:gs pos="0">
                <a:srgbClr val="FFBE86"/>
              </a:gs>
              <a:gs pos="35000">
                <a:srgbClr val="FFD0AA"/>
              </a:gs>
              <a:gs pos="100000">
                <a:srgbClr val="FFEBDB"/>
              </a:gs>
            </a:gsLst>
            <a:lin ang="16200000" scaled="0"/>
          </a:gradFill>
          <a:ln w="9525" cap="flat" cmpd="sng">
            <a:solidFill>
              <a:srgbClr val="F6924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3600"/>
              <a:buFont typeface="Times New Roman"/>
              <a:buNone/>
            </a:pPr>
            <a:r>
              <a:rPr lang="en-US" sz="3600" b="1" i="1" u="none" dirty="0" err="1">
                <a:solidFill>
                  <a:srgbClr val="7030A0"/>
                </a:solidFill>
                <a:latin typeface="Times New Roman"/>
                <a:ea typeface="Times New Roman"/>
                <a:cs typeface="Times New Roman"/>
                <a:sym typeface="Times New Roman"/>
              </a:rPr>
              <a:t>Инклюзивті</a:t>
            </a:r>
            <a:r>
              <a:rPr lang="en-US" sz="3600" b="1" i="1" u="none" dirty="0">
                <a:solidFill>
                  <a:srgbClr val="7030A0"/>
                </a:solidFill>
                <a:latin typeface="Times New Roman"/>
                <a:ea typeface="Times New Roman"/>
                <a:cs typeface="Times New Roman"/>
                <a:sym typeface="Times New Roman"/>
              </a:rPr>
              <a:t> </a:t>
            </a:r>
            <a:r>
              <a:rPr lang="en-US" sz="3600" b="1" i="1" u="none" dirty="0" err="1">
                <a:solidFill>
                  <a:srgbClr val="7030A0"/>
                </a:solidFill>
                <a:latin typeface="Times New Roman"/>
                <a:ea typeface="Times New Roman"/>
                <a:cs typeface="Times New Roman"/>
                <a:sym typeface="Times New Roman"/>
              </a:rPr>
              <a:t>білім</a:t>
            </a:r>
            <a:r>
              <a:rPr lang="en-US" sz="3600" b="1" i="1" u="none" dirty="0">
                <a:solidFill>
                  <a:srgbClr val="7030A0"/>
                </a:solidFill>
                <a:latin typeface="Times New Roman"/>
                <a:ea typeface="Times New Roman"/>
                <a:cs typeface="Times New Roman"/>
                <a:sym typeface="Times New Roman"/>
              </a:rPr>
              <a:t> </a:t>
            </a:r>
            <a:r>
              <a:rPr lang="en-US" sz="3600" b="1" i="1" u="none" dirty="0" err="1">
                <a:solidFill>
                  <a:srgbClr val="7030A0"/>
                </a:solidFill>
                <a:latin typeface="Times New Roman"/>
                <a:ea typeface="Times New Roman"/>
                <a:cs typeface="Times New Roman"/>
                <a:sym typeface="Times New Roman"/>
              </a:rPr>
              <a:t>беруде</a:t>
            </a:r>
            <a:r>
              <a:rPr lang="en-US" sz="3600" b="1" i="1" u="none" dirty="0">
                <a:solidFill>
                  <a:srgbClr val="7030A0"/>
                </a:solidFill>
                <a:latin typeface="Times New Roman"/>
                <a:ea typeface="Times New Roman"/>
                <a:cs typeface="Times New Roman"/>
                <a:sym typeface="Times New Roman"/>
              </a:rPr>
              <a:t> </a:t>
            </a:r>
            <a:r>
              <a:rPr lang="en-US" sz="3600" b="1" i="1" u="none" dirty="0" err="1">
                <a:solidFill>
                  <a:srgbClr val="7030A0"/>
                </a:solidFill>
                <a:latin typeface="Times New Roman"/>
                <a:ea typeface="Times New Roman"/>
                <a:cs typeface="Times New Roman"/>
                <a:sym typeface="Times New Roman"/>
              </a:rPr>
              <a:t>психологиялық</a:t>
            </a:r>
            <a:r>
              <a:rPr lang="en-US" sz="3600" b="1" i="1" u="none" dirty="0">
                <a:solidFill>
                  <a:srgbClr val="7030A0"/>
                </a:solidFill>
                <a:latin typeface="Times New Roman"/>
                <a:ea typeface="Times New Roman"/>
                <a:cs typeface="Times New Roman"/>
                <a:sym typeface="Times New Roman"/>
              </a:rPr>
              <a:t> </a:t>
            </a:r>
            <a:r>
              <a:rPr lang="en-US" sz="3600" b="1" i="1" u="none" dirty="0" err="1">
                <a:solidFill>
                  <a:srgbClr val="7030A0"/>
                </a:solidFill>
                <a:latin typeface="Times New Roman"/>
                <a:ea typeface="Times New Roman"/>
                <a:cs typeface="Times New Roman"/>
                <a:sym typeface="Times New Roman"/>
              </a:rPr>
              <a:t>қолдау</a:t>
            </a:r>
            <a:r>
              <a:rPr lang="en-US" sz="3600" b="1" i="1" u="none" dirty="0">
                <a:solidFill>
                  <a:srgbClr val="7030A0"/>
                </a:solidFill>
                <a:latin typeface="Times New Roman"/>
                <a:ea typeface="Times New Roman"/>
                <a:cs typeface="Times New Roman"/>
                <a:sym typeface="Times New Roman"/>
              </a:rPr>
              <a:t> </a:t>
            </a:r>
            <a:r>
              <a:rPr lang="en-US" sz="3600" b="1" i="1" u="none" dirty="0" err="1">
                <a:solidFill>
                  <a:srgbClr val="7030A0"/>
                </a:solidFill>
                <a:latin typeface="Times New Roman"/>
                <a:ea typeface="Times New Roman"/>
                <a:cs typeface="Times New Roman"/>
                <a:sym typeface="Times New Roman"/>
              </a:rPr>
              <a:t>жұмыстары</a:t>
            </a:r>
            <a:r>
              <a:rPr lang="en-US" sz="3600" b="1" i="1" u="none" dirty="0">
                <a:solidFill>
                  <a:srgbClr val="7030A0"/>
                </a:solidFill>
                <a:latin typeface="Times New Roman"/>
                <a:ea typeface="Times New Roman"/>
                <a:cs typeface="Times New Roman"/>
                <a:sym typeface="Times New Roman"/>
              </a:rPr>
              <a:t> </a:t>
            </a:r>
            <a:endParaRPr dirty="0">
              <a:solidFill>
                <a:srgbClr val="7030A0"/>
              </a:solidFill>
            </a:endParaRPr>
          </a:p>
        </p:txBody>
      </p:sp>
      <p:sp>
        <p:nvSpPr>
          <p:cNvPr id="159" name="Google Shape;159;p10"/>
          <p:cNvSpPr txBox="1"/>
          <p:nvPr/>
        </p:nvSpPr>
        <p:spPr>
          <a:xfrm>
            <a:off x="214312" y="1571625"/>
            <a:ext cx="8643937" cy="2554287"/>
          </a:xfrm>
          <a:prstGeom prst="rect">
            <a:avLst/>
          </a:prstGeom>
          <a:noFill/>
          <a:ln>
            <a:noFill/>
          </a:ln>
        </p:spPr>
        <p:txBody>
          <a:bodyPr spcFirstLastPara="1" wrap="square" lIns="269775" tIns="45700" rIns="91425" bIns="45700" anchor="ctr" anchorCtr="0">
            <a:spAutoFit/>
          </a:bodyPr>
          <a:lstStyle/>
          <a:p>
            <a:pPr marL="0" marR="0" lvl="0" indent="187325" algn="just" rtl="0">
              <a:lnSpc>
                <a:spcPct val="100000"/>
              </a:lnSpc>
              <a:spcBef>
                <a:spcPts val="0"/>
              </a:spcBef>
              <a:spcAft>
                <a:spcPts val="0"/>
              </a:spcAft>
              <a:buClr>
                <a:schemeClr val="dk1"/>
              </a:buClr>
              <a:buSzPts val="1600"/>
              <a:buFont typeface="Times New Roman"/>
              <a:buNone/>
            </a:pPr>
            <a:r>
              <a:rPr lang="en-US" sz="1600" b="1" i="0" u="none" dirty="0" err="1">
                <a:solidFill>
                  <a:schemeClr val="dk1"/>
                </a:solidFill>
                <a:latin typeface="Times New Roman"/>
                <a:ea typeface="Times New Roman"/>
                <a:cs typeface="Times New Roman"/>
                <a:sym typeface="Times New Roman"/>
              </a:rPr>
              <a:t>Негізгі</a:t>
            </a:r>
            <a:r>
              <a:rPr lang="en-US" sz="1600" b="1" i="0" u="none" dirty="0">
                <a:solidFill>
                  <a:schemeClr val="dk1"/>
                </a:solidFill>
                <a:latin typeface="Times New Roman"/>
                <a:ea typeface="Times New Roman"/>
                <a:cs typeface="Times New Roman"/>
                <a:sym typeface="Times New Roman"/>
              </a:rPr>
              <a:t> </a:t>
            </a:r>
            <a:r>
              <a:rPr lang="en-US" sz="1600" b="1" i="0" u="none" dirty="0" err="1">
                <a:solidFill>
                  <a:schemeClr val="dk1"/>
                </a:solidFill>
                <a:latin typeface="Times New Roman"/>
                <a:ea typeface="Times New Roman"/>
                <a:cs typeface="Times New Roman"/>
                <a:sym typeface="Times New Roman"/>
              </a:rPr>
              <a:t>жұмыстар</a:t>
            </a:r>
            <a:endParaRPr sz="1600" b="0" i="0" u="none" dirty="0">
              <a:solidFill>
                <a:schemeClr val="dk1"/>
              </a:solidFill>
              <a:latin typeface="Arial"/>
              <a:ea typeface="Arial"/>
              <a:cs typeface="Arial"/>
              <a:sym typeface="Arial"/>
            </a:endParaRPr>
          </a:p>
          <a:p>
            <a:pPr marL="0" marR="0" lvl="0" indent="187325" algn="just" rtl="0">
              <a:lnSpc>
                <a:spcPct val="100000"/>
              </a:lnSpc>
              <a:spcBef>
                <a:spcPts val="0"/>
              </a:spcBef>
              <a:spcAft>
                <a:spcPts val="0"/>
              </a:spcAft>
              <a:buClr>
                <a:schemeClr val="dk1"/>
              </a:buClr>
              <a:buSzPts val="1600"/>
              <a:buFont typeface="Times New Roman"/>
              <a:buNone/>
            </a:pPr>
            <a:r>
              <a:rPr lang="en-US" sz="1600" b="0" i="0" u="none" dirty="0" err="1">
                <a:solidFill>
                  <a:schemeClr val="dk1"/>
                </a:solidFill>
                <a:latin typeface="Times New Roman"/>
                <a:ea typeface="Times New Roman"/>
                <a:cs typeface="Times New Roman"/>
                <a:sym typeface="Times New Roman"/>
              </a:rPr>
              <a:t>Баланың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қажеттіліктерінен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туындайтын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психикалық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үрдістерді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жаңарту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Баланың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қызығушылығын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туғызатын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оларды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жандандыратындай</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түзету-дамыту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сабақтардың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көпшілігін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түрлі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әдіс-тәсілдерді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жаңа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педагогикалық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технологияларды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қолдана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отырып</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жүргізу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Балалармен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педагогтардың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қарым-қатынасы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әрқашан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достық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және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мейірімділік</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тұрғыда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жүргізіліп</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жанға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ауыр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сөздерді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баланың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іс-әрекетіне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қолданбау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Баланың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немесе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бүкіл</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топтың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жұмысына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эмоциялық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жағымды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баға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беріп</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отыру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Бұл</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қабілетінің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дамуына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ерекше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әсерін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тигізеді</a:t>
            </a:r>
            <a:r>
              <a:rPr lang="en-US" sz="1600" b="0" i="0" u="none" dirty="0">
                <a:solidFill>
                  <a:schemeClr val="dk1"/>
                </a:solidFill>
                <a:latin typeface="Times New Roman"/>
                <a:ea typeface="Times New Roman"/>
                <a:cs typeface="Times New Roman"/>
                <a:sym typeface="Times New Roman"/>
              </a:rPr>
              <a:t>. </a:t>
            </a:r>
            <a:endParaRPr sz="1600" b="0" i="0" u="none" dirty="0">
              <a:solidFill>
                <a:schemeClr val="dk1"/>
              </a:solidFill>
              <a:latin typeface="Arial"/>
              <a:ea typeface="Arial"/>
              <a:cs typeface="Arial"/>
              <a:sym typeface="Arial"/>
            </a:endParaRPr>
          </a:p>
          <a:p>
            <a:pPr marL="0" marR="0" lvl="0" indent="187325" algn="just" rtl="0">
              <a:lnSpc>
                <a:spcPct val="100000"/>
              </a:lnSpc>
              <a:spcBef>
                <a:spcPts val="0"/>
              </a:spcBef>
              <a:spcAft>
                <a:spcPts val="0"/>
              </a:spcAft>
              <a:buClr>
                <a:schemeClr val="dk1"/>
              </a:buClr>
              <a:buSzPts val="1600"/>
              <a:buFont typeface="Times New Roman"/>
              <a:buNone/>
            </a:pPr>
            <a:r>
              <a:rPr lang="en-US" sz="1600" b="0" i="0" u="none" dirty="0" err="1">
                <a:solidFill>
                  <a:schemeClr val="dk1"/>
                </a:solidFill>
                <a:latin typeface="Times New Roman"/>
                <a:ea typeface="Times New Roman"/>
                <a:cs typeface="Times New Roman"/>
                <a:sym typeface="Times New Roman"/>
              </a:rPr>
              <a:t>Ерекше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қажеттілігі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балаларды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оқыту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мен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тәрбиелеу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үшін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арнайы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жағдайлар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қажет</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Оқыту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техникалық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құралдары</a:t>
            </a:r>
            <a:r>
              <a:rPr lang="en-US" sz="1600" b="0" i="0" u="none" dirty="0">
                <a:solidFill>
                  <a:schemeClr val="dk1"/>
                </a:solidFill>
                <a:latin typeface="Times New Roman"/>
                <a:ea typeface="Times New Roman"/>
                <a:cs typeface="Times New Roman"/>
                <a:sym typeface="Times New Roman"/>
              </a:rPr>
              <a:t> . </a:t>
            </a:r>
            <a:r>
              <a:rPr lang="en-US" sz="1600" b="0" i="0" u="none" dirty="0" err="1">
                <a:solidFill>
                  <a:schemeClr val="dk1"/>
                </a:solidFill>
                <a:latin typeface="Times New Roman"/>
                <a:ea typeface="Times New Roman"/>
                <a:cs typeface="Times New Roman"/>
                <a:sym typeface="Times New Roman"/>
              </a:rPr>
              <a:t>Ауызша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және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жазбаша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тілге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бірыңғай</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талап</a:t>
            </a:r>
            <a:r>
              <a:rPr lang="en-US" sz="1600" b="0" i="0" u="none" dirty="0">
                <a:solidFill>
                  <a:schemeClr val="dk1"/>
                </a:solidFill>
                <a:latin typeface="Times New Roman"/>
                <a:ea typeface="Times New Roman"/>
                <a:cs typeface="Times New Roman"/>
                <a:sym typeface="Times New Roman"/>
              </a:rPr>
              <a:t>. </a:t>
            </a:r>
            <a:endParaRPr dirty="0"/>
          </a:p>
        </p:txBody>
      </p:sp>
      <p:pic>
        <p:nvPicPr>
          <p:cNvPr id="160" name="Google Shape;160;p10"/>
          <p:cNvPicPr preferRelativeResize="0"/>
          <p:nvPr/>
        </p:nvPicPr>
        <p:blipFill rotWithShape="1">
          <a:blip r:embed="rId3">
            <a:alphaModFix/>
          </a:blip>
          <a:srcRect/>
          <a:stretch/>
        </p:blipFill>
        <p:spPr>
          <a:xfrm>
            <a:off x="2643187" y="4143375"/>
            <a:ext cx="6000750" cy="25003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1"/>
          <p:cNvSpPr txBox="1"/>
          <p:nvPr/>
        </p:nvSpPr>
        <p:spPr>
          <a:xfrm>
            <a:off x="323850" y="260350"/>
            <a:ext cx="6000750" cy="6324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500"/>
              <a:buFont typeface="Times New Roman"/>
              <a:buNone/>
            </a:pPr>
            <a:r>
              <a:rPr lang="en-US" sz="1500" b="0" i="0" u="none" dirty="0" err="1">
                <a:solidFill>
                  <a:schemeClr val="dk1"/>
                </a:solidFill>
                <a:latin typeface="Times New Roman"/>
                <a:ea typeface="Times New Roman"/>
                <a:cs typeface="Times New Roman"/>
                <a:sym typeface="Times New Roman"/>
              </a:rPr>
              <a:t>Ерекше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қажеттіліктері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бар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балаларға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білім</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беру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үшін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көп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еңбек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ұстазға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мектеп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психологтарына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жылы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сезім</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мен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кішіпейілділік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керек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Оларға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қарапайым</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түсініктерді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жеткізу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оңай</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шаруа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емес</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Оларға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әсер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ету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жолдары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түрліше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Ұстаз</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ізденісі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баланың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жан</a:t>
            </a:r>
            <a:r>
              <a:rPr lang="en-US" sz="1500" b="0" i="0" u="none" dirty="0">
                <a:solidFill>
                  <a:schemeClr val="dk1"/>
                </a:solidFill>
                <a:latin typeface="Times New Roman"/>
                <a:ea typeface="Times New Roman"/>
                <a:cs typeface="Times New Roman"/>
                <a:sym typeface="Times New Roman"/>
              </a:rPr>
              <a:t> </a:t>
            </a:r>
            <a:r>
              <a:rPr lang="en-US" sz="1500" b="0" i="0" u="none" dirty="0" err="1" smtClean="0">
                <a:solidFill>
                  <a:schemeClr val="dk1"/>
                </a:solidFill>
                <a:latin typeface="Times New Roman"/>
                <a:ea typeface="Times New Roman"/>
                <a:cs typeface="Times New Roman"/>
                <a:sym typeface="Times New Roman"/>
              </a:rPr>
              <a:t>дүниесіне</a:t>
            </a:r>
            <a:r>
              <a:rPr lang="en-US" sz="1500" b="0" i="0" u="none" dirty="0" smtClean="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үңілуден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басталады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Бұл</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балаларды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зерттеу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ол</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нені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жақсы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көреді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нені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ұнатпайды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кімді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құрмет</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тұтады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кумир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немен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айналысқанды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ұнатады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хобби</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т.б</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сияқты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сұрақтарға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жауап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алудан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басталады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Оның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маңыздылығы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бұларды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білу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сол</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оқушымен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әрі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қарай</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әңгімені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өрбітуге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көмегін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тигізеді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яғни</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күнделікті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ең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қарапайым</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әңгімелесудің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өзі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қарым</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қатынасыңызды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нығайтып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оның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бір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сәтке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болса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да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сергіп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көңілі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көтеріліп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қалуына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әсер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етеді.Оқушының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ақыл</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ой</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белсенділігін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өрістету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олардың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тұлға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ретінде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жетілуінің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маңызды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саласы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болып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табылады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Сондықтан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оқушылардың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тапсырмаларды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орындау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барысында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ойлау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операцияларын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жүзеге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асыру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тәсілдерін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үйрету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қажет</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Тәсілдер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Көрнекі-әрекеттік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ойлау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заттық</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құралдық</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іс-әрекет</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ол</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құрастыру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іс-әрекетінен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көрініс</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табады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түрлі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конструкторлар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қолдану</a:t>
            </a:r>
            <a:r>
              <a:rPr lang="en-US" sz="1500" b="0" i="0" u="none" dirty="0">
                <a:solidFill>
                  <a:schemeClr val="dk1"/>
                </a:solidFill>
                <a:latin typeface="Times New Roman"/>
                <a:ea typeface="Times New Roman"/>
                <a:cs typeface="Times New Roman"/>
                <a:sym typeface="Times New Roman"/>
              </a:rPr>
              <a:t>).</a:t>
            </a:r>
            <a:r>
              <a:rPr lang="en-US" sz="1500" b="0" i="0" u="none" dirty="0" err="1">
                <a:solidFill>
                  <a:schemeClr val="dk1"/>
                </a:solidFill>
                <a:latin typeface="Times New Roman"/>
                <a:ea typeface="Times New Roman"/>
                <a:cs typeface="Times New Roman"/>
                <a:sym typeface="Times New Roman"/>
              </a:rPr>
              <a:t>Көрнекі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бейнелік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ойлауға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жоғарыда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айтылған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конструкторлармен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жұмыс</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бейнелік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үлгіде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емес</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сөздік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нұсқада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болуы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тиіс</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түрлі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сюжеттік-рөлдік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және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режиссерлық</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ойындар</a:t>
            </a:r>
            <a:r>
              <a:rPr lang="en-US" sz="1500" b="0" i="0" u="none" dirty="0">
                <a:solidFill>
                  <a:schemeClr val="dk1"/>
                </a:solidFill>
                <a:latin typeface="Times New Roman"/>
                <a:ea typeface="Times New Roman"/>
                <a:cs typeface="Times New Roman"/>
                <a:sym typeface="Times New Roman"/>
              </a:rPr>
              <a:t>)</a:t>
            </a:r>
            <a:r>
              <a:rPr lang="en-US" sz="1500" b="1" i="0" u="none" dirty="0">
                <a:solidFill>
                  <a:schemeClr val="dk1"/>
                </a:solidFill>
                <a:latin typeface="Times New Roman"/>
                <a:ea typeface="Times New Roman"/>
                <a:cs typeface="Times New Roman"/>
                <a:sym typeface="Times New Roman"/>
              </a:rPr>
              <a:t>.</a:t>
            </a:r>
            <a:r>
              <a:rPr lang="en-US" sz="1500" b="0" i="0" u="none" dirty="0" err="1">
                <a:solidFill>
                  <a:schemeClr val="dk1"/>
                </a:solidFill>
                <a:latin typeface="Times New Roman"/>
                <a:ea typeface="Times New Roman"/>
                <a:cs typeface="Times New Roman"/>
                <a:sym typeface="Times New Roman"/>
              </a:rPr>
              <a:t>Сөздік</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логикалық</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ойлауды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алдымен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Р.С.Немовтың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әдістемесі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бойынша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анықтап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алып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оны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ары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қарай</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дамытуға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Төртінші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артық</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Әңгіменің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жетіспейтін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бөлігі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Керісінше</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айту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Жақсы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мен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жаман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т.б</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көптеген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жаттығуларды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қолдануға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болады.Бүгінгі</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тақырып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әрбір</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педагог</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психологтарды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ойландырып</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ізденіске</a:t>
            </a:r>
            <a:r>
              <a:rPr lang="en-US" sz="1500" b="0" i="0" u="none" dirty="0">
                <a:solidFill>
                  <a:schemeClr val="dk1"/>
                </a:solidFill>
                <a:latin typeface="Times New Roman"/>
                <a:ea typeface="Times New Roman"/>
                <a:cs typeface="Times New Roman"/>
                <a:sym typeface="Times New Roman"/>
              </a:rPr>
              <a:t>  </a:t>
            </a:r>
            <a:r>
              <a:rPr lang="en-US" sz="1500" b="0" i="0" u="none" dirty="0" err="1" smtClean="0">
                <a:solidFill>
                  <a:schemeClr val="dk1"/>
                </a:solidFill>
                <a:latin typeface="Times New Roman"/>
                <a:ea typeface="Times New Roman"/>
                <a:cs typeface="Times New Roman"/>
                <a:sym typeface="Times New Roman"/>
              </a:rPr>
              <a:t>жетелеп</a:t>
            </a:r>
            <a:r>
              <a:rPr lang="kk-KZ" sz="1500" dirty="0" smtClean="0">
                <a:solidFill>
                  <a:schemeClr val="dk1"/>
                </a:solidFill>
                <a:latin typeface="Times New Roman"/>
                <a:ea typeface="Times New Roman"/>
                <a:cs typeface="Times New Roman"/>
                <a:sym typeface="Times New Roman"/>
              </a:rPr>
              <a:t>, ерекше қажеттіліктері бар</a:t>
            </a:r>
            <a:r>
              <a:rPr lang="en-US" sz="1500" b="0" i="0" u="none" dirty="0" smtClean="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балалардың</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таным</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деңгейін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дамытуға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қоршаған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орта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туралы</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түсінігін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қалыптастыру</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жолдарын</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табуға</a:t>
            </a:r>
            <a:r>
              <a:rPr lang="en-US" sz="1500" b="0" i="0" u="none" dirty="0">
                <a:solidFill>
                  <a:schemeClr val="dk1"/>
                </a:solidFill>
                <a:latin typeface="Times New Roman"/>
                <a:ea typeface="Times New Roman"/>
                <a:cs typeface="Times New Roman"/>
                <a:sym typeface="Times New Roman"/>
              </a:rPr>
              <a:t> </a:t>
            </a:r>
            <a:r>
              <a:rPr lang="en-US" sz="1500" b="0" i="0" u="none" dirty="0" err="1">
                <a:solidFill>
                  <a:schemeClr val="dk1"/>
                </a:solidFill>
                <a:latin typeface="Times New Roman"/>
                <a:ea typeface="Times New Roman"/>
                <a:cs typeface="Times New Roman"/>
                <a:sym typeface="Times New Roman"/>
              </a:rPr>
              <a:t>міндеттейді</a:t>
            </a:r>
            <a:r>
              <a:rPr lang="en-US" sz="1500" b="0" i="0" u="none" dirty="0">
                <a:solidFill>
                  <a:schemeClr val="dk1"/>
                </a:solidFill>
                <a:latin typeface="Times New Roman"/>
                <a:ea typeface="Times New Roman"/>
                <a:cs typeface="Times New Roman"/>
                <a:sym typeface="Times New Roman"/>
              </a:rPr>
              <a:t>. </a:t>
            </a:r>
            <a:endParaRPr dirty="0"/>
          </a:p>
        </p:txBody>
      </p:sp>
      <p:pic>
        <p:nvPicPr>
          <p:cNvPr id="166" name="Google Shape;166;p11"/>
          <p:cNvPicPr preferRelativeResize="0"/>
          <p:nvPr/>
        </p:nvPicPr>
        <p:blipFill rotWithShape="1">
          <a:blip r:embed="rId3">
            <a:alphaModFix/>
          </a:blip>
          <a:srcRect/>
          <a:stretch/>
        </p:blipFill>
        <p:spPr>
          <a:xfrm>
            <a:off x="6572250" y="785812"/>
            <a:ext cx="2214562" cy="42148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2"/>
          <p:cNvSpPr txBox="1">
            <a:spLocks noGrp="1"/>
          </p:cNvSpPr>
          <p:nvPr>
            <p:ph type="title"/>
          </p:nvPr>
        </p:nvSpPr>
        <p:spPr>
          <a:xfrm>
            <a:off x="179387" y="260350"/>
            <a:ext cx="8186737" cy="13541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953735"/>
              </a:buClr>
              <a:buSzPts val="1400"/>
              <a:buFont typeface="Times New Roman"/>
              <a:buNone/>
            </a:pPr>
            <a:r>
              <a:rPr lang="en-US" sz="1400" b="0" i="0" u="none" dirty="0">
                <a:solidFill>
                  <a:srgbClr val="953735"/>
                </a:solidFill>
                <a:latin typeface="Times New Roman"/>
                <a:ea typeface="Times New Roman"/>
                <a:cs typeface="Times New Roman"/>
                <a:sym typeface="Times New Roman"/>
              </a:rPr>
              <a:t/>
            </a:r>
            <a:br>
              <a:rPr lang="en-US" sz="1400" b="0" i="0" u="none" dirty="0">
                <a:solidFill>
                  <a:srgbClr val="953735"/>
                </a:solidFill>
                <a:latin typeface="Times New Roman"/>
                <a:ea typeface="Times New Roman"/>
                <a:cs typeface="Times New Roman"/>
                <a:sym typeface="Times New Roman"/>
              </a:rPr>
            </a:br>
            <a:r>
              <a:rPr lang="en-US" sz="1400" b="0" i="0" u="none" dirty="0">
                <a:solidFill>
                  <a:srgbClr val="953735"/>
                </a:solidFill>
                <a:latin typeface="Times New Roman"/>
                <a:ea typeface="Times New Roman"/>
                <a:cs typeface="Times New Roman"/>
                <a:sym typeface="Times New Roman"/>
              </a:rPr>
              <a:t/>
            </a:r>
            <a:br>
              <a:rPr lang="en-US" sz="1400" b="0" i="0" u="none" dirty="0">
                <a:solidFill>
                  <a:srgbClr val="953735"/>
                </a:solidFill>
                <a:latin typeface="Times New Roman"/>
                <a:ea typeface="Times New Roman"/>
                <a:cs typeface="Times New Roman"/>
                <a:sym typeface="Times New Roman"/>
              </a:rPr>
            </a:br>
            <a:r>
              <a:rPr lang="en-US" sz="1400" b="0" i="0" u="none" dirty="0">
                <a:solidFill>
                  <a:srgbClr val="953735"/>
                </a:solidFill>
                <a:latin typeface="Times New Roman"/>
                <a:ea typeface="Times New Roman"/>
                <a:cs typeface="Times New Roman"/>
                <a:sym typeface="Times New Roman"/>
              </a:rPr>
              <a:t/>
            </a:r>
            <a:br>
              <a:rPr lang="en-US" sz="1400" b="0" i="0" u="none" dirty="0">
                <a:solidFill>
                  <a:srgbClr val="953735"/>
                </a:solidFill>
                <a:latin typeface="Times New Roman"/>
                <a:ea typeface="Times New Roman"/>
                <a:cs typeface="Times New Roman"/>
                <a:sym typeface="Times New Roman"/>
              </a:rPr>
            </a:br>
            <a:r>
              <a:rPr lang="en-US" sz="1400" b="0" i="0" u="none" dirty="0">
                <a:solidFill>
                  <a:srgbClr val="953735"/>
                </a:solidFill>
                <a:latin typeface="Times New Roman"/>
                <a:ea typeface="Times New Roman"/>
                <a:cs typeface="Times New Roman"/>
                <a:sym typeface="Times New Roman"/>
              </a:rPr>
              <a:t/>
            </a:r>
            <a:br>
              <a:rPr lang="en-US" sz="1400" b="0" i="0" u="none" dirty="0">
                <a:solidFill>
                  <a:srgbClr val="953735"/>
                </a:solidFill>
                <a:latin typeface="Times New Roman"/>
                <a:ea typeface="Times New Roman"/>
                <a:cs typeface="Times New Roman"/>
                <a:sym typeface="Times New Roman"/>
              </a:rPr>
            </a:br>
            <a:r>
              <a:rPr lang="en-US" sz="2000" b="0" i="0" u="none" dirty="0" err="1">
                <a:solidFill>
                  <a:srgbClr val="7030A0"/>
                </a:solidFill>
                <a:latin typeface="Times New Roman"/>
                <a:ea typeface="Times New Roman"/>
                <a:cs typeface="Times New Roman"/>
                <a:sym typeface="Times New Roman"/>
              </a:rPr>
              <a:t>Жалпы</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орта</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білім</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беретін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мектепте</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үлгерімі</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төмен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балалар</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тобында</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зерде</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бұзылысы</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баяу</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балалар</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кездеседі</a:t>
            </a:r>
            <a:r>
              <a:rPr lang="en-US" sz="2000" b="0" i="0" u="none" dirty="0">
                <a:solidFill>
                  <a:srgbClr val="7030A0"/>
                </a:solidFill>
                <a:latin typeface="Times New Roman"/>
                <a:ea typeface="Times New Roman"/>
                <a:cs typeface="Times New Roman"/>
                <a:sym typeface="Times New Roman"/>
              </a:rPr>
              <a:t>. </a:t>
            </a:r>
            <a:r>
              <a:rPr lang="en-US" sz="4400" b="0" i="0" u="none" dirty="0">
                <a:solidFill>
                  <a:srgbClr val="7030A0"/>
                </a:solidFill>
                <a:latin typeface="Times New Roman"/>
                <a:ea typeface="Times New Roman"/>
                <a:cs typeface="Times New Roman"/>
                <a:sym typeface="Times New Roman"/>
              </a:rPr>
              <a:t/>
            </a:r>
            <a:br>
              <a:rPr lang="en-US" sz="4400" b="0" i="0" u="none" dirty="0">
                <a:solidFill>
                  <a:srgbClr val="7030A0"/>
                </a:solidFill>
                <a:latin typeface="Times New Roman"/>
                <a:ea typeface="Times New Roman"/>
                <a:cs typeface="Times New Roman"/>
                <a:sym typeface="Times New Roman"/>
              </a:rPr>
            </a:br>
            <a:endParaRPr dirty="0">
              <a:solidFill>
                <a:srgbClr val="7030A0"/>
              </a:solidFill>
            </a:endParaRPr>
          </a:p>
        </p:txBody>
      </p:sp>
      <p:sp>
        <p:nvSpPr>
          <p:cNvPr id="172" name="Google Shape;172;p12"/>
          <p:cNvSpPr txBox="1">
            <a:spLocks noGrp="1"/>
          </p:cNvSpPr>
          <p:nvPr>
            <p:ph type="body" idx="1"/>
          </p:nvPr>
        </p:nvSpPr>
        <p:spPr>
          <a:xfrm>
            <a:off x="500062" y="1714500"/>
            <a:ext cx="8358187" cy="4454525"/>
          </a:xfrm>
          <a:prstGeom prst="rect">
            <a:avLst/>
          </a:prstGeom>
          <a:noFill/>
          <a:ln>
            <a:noFill/>
          </a:ln>
        </p:spPr>
        <p:txBody>
          <a:bodyPr spcFirstLastPara="1" wrap="square" lIns="91425" tIns="45700" rIns="91425" bIns="45700" anchor="t" anchorCtr="0">
            <a:noAutofit/>
          </a:bodyPr>
          <a:lstStyle/>
          <a:p>
            <a:pPr marL="523875" marR="0" lvl="0" indent="-180975" algn="just" rtl="0">
              <a:lnSpc>
                <a:spcPct val="100000"/>
              </a:lnSpc>
              <a:spcBef>
                <a:spcPts val="0"/>
              </a:spcBef>
              <a:spcAft>
                <a:spcPts val="0"/>
              </a:spcAft>
              <a:buClr>
                <a:schemeClr val="dk1"/>
              </a:buClr>
              <a:buSzPts val="2000"/>
              <a:buFont typeface="Arial"/>
              <a:buChar char="•"/>
            </a:pP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Бұл</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балалардың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үлгерімі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ерекшеліктеріне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келетін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болсақ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балалардың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үлгермеушілігі</a:t>
            </a:r>
            <a:r>
              <a:rPr lang="en-US" sz="2000" b="0" i="0" u="none" dirty="0">
                <a:solidFill>
                  <a:schemeClr val="dk1"/>
                </a:solidFill>
                <a:latin typeface="Times New Roman"/>
                <a:ea typeface="Times New Roman"/>
                <a:cs typeface="Times New Roman"/>
                <a:sym typeface="Times New Roman"/>
              </a:rPr>
              <a:t> 1- </a:t>
            </a:r>
            <a:r>
              <a:rPr lang="en-US" sz="2000" b="0" i="0" u="none" dirty="0" err="1">
                <a:solidFill>
                  <a:schemeClr val="dk1"/>
                </a:solidFill>
                <a:latin typeface="Times New Roman"/>
                <a:ea typeface="Times New Roman"/>
                <a:cs typeface="Times New Roman"/>
                <a:sym typeface="Times New Roman"/>
              </a:rPr>
              <a:t>сыныптан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бастап</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көріне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бастайды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Бірақ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анық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белгілері</a:t>
            </a:r>
            <a:r>
              <a:rPr lang="en-US" sz="2000" b="0" i="0" u="none" dirty="0">
                <a:solidFill>
                  <a:schemeClr val="dk1"/>
                </a:solidFill>
                <a:latin typeface="Times New Roman"/>
                <a:ea typeface="Times New Roman"/>
                <a:cs typeface="Times New Roman"/>
                <a:sym typeface="Times New Roman"/>
              </a:rPr>
              <a:t>  2-3сыныпта </a:t>
            </a:r>
            <a:r>
              <a:rPr lang="en-US" sz="2000" b="0" i="0" u="none" dirty="0" err="1">
                <a:solidFill>
                  <a:schemeClr val="dk1"/>
                </a:solidFill>
                <a:latin typeface="Times New Roman"/>
                <a:ea typeface="Times New Roman"/>
                <a:cs typeface="Times New Roman"/>
                <a:sym typeface="Times New Roman"/>
              </a:rPr>
              <a:t>белгілі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болады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процесінде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олардың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дағдыларындағы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кездесетін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кемшіліктер</a:t>
            </a:r>
            <a:r>
              <a:rPr lang="en-US" sz="2000" b="0" i="0" u="none" dirty="0">
                <a:solidFill>
                  <a:schemeClr val="dk1"/>
                </a:solidFill>
                <a:latin typeface="Times New Roman"/>
                <a:ea typeface="Times New Roman"/>
                <a:cs typeface="Times New Roman"/>
                <a:sym typeface="Times New Roman"/>
              </a:rPr>
              <a:t>:</a:t>
            </a:r>
            <a:endParaRPr dirty="0"/>
          </a:p>
          <a:p>
            <a:pPr marL="523875" marR="0" lvl="0" indent="-180975" algn="just" rtl="0">
              <a:lnSpc>
                <a:spcPct val="100000"/>
              </a:lnSpc>
              <a:spcBef>
                <a:spcPts val="400"/>
              </a:spcBef>
              <a:spcAft>
                <a:spcPts val="0"/>
              </a:spcAft>
              <a:buClr>
                <a:schemeClr val="dk1"/>
              </a:buClr>
              <a:buSzPts val="2000"/>
              <a:buFont typeface="Arial"/>
              <a:buChar char="•"/>
            </a:pPr>
            <a:r>
              <a:rPr lang="en-US" sz="2000" b="0" i="0" u="none" dirty="0" err="1">
                <a:solidFill>
                  <a:schemeClr val="dk1"/>
                </a:solidFill>
                <a:latin typeface="Times New Roman"/>
                <a:ea typeface="Times New Roman"/>
                <a:cs typeface="Times New Roman"/>
                <a:sym typeface="Times New Roman"/>
              </a:rPr>
              <a:t>Сабақ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процесіне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жай</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қосылады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материалын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жай</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немесе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тіптен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қабылдамайды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берілген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тапсырманы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мұғалімнің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көмегінсіз</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орындай</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алмайды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оқуы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мен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жазуы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жай</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оқыған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мәтінін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түсінбейді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және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түсінгенін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айтып</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бере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алмайды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есептер</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шығарған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кезде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үлкен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қателер</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жібереді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тез</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шаршағыш</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сыныптағы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достарымен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аз</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араласады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өз</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ойын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анық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айта</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алмайды</a:t>
            </a:r>
            <a:r>
              <a:rPr lang="en-US" sz="2000" b="0" i="0" u="none" dirty="0">
                <a:solidFill>
                  <a:schemeClr val="dk1"/>
                </a:solidFill>
                <a:latin typeface="Times New Roman"/>
                <a:ea typeface="Times New Roman"/>
                <a:cs typeface="Times New Roman"/>
                <a:sym typeface="Times New Roman"/>
              </a:rPr>
              <a:t>.</a:t>
            </a:r>
            <a:endParaRPr dirty="0"/>
          </a:p>
          <a:p>
            <a:pPr marL="523875" marR="0" lvl="0" indent="-180975" algn="just" rtl="0">
              <a:lnSpc>
                <a:spcPct val="100000"/>
              </a:lnSpc>
              <a:spcBef>
                <a:spcPts val="400"/>
              </a:spcBef>
              <a:spcAft>
                <a:spcPts val="0"/>
              </a:spcAft>
              <a:buClr>
                <a:schemeClr val="dk1"/>
              </a:buClr>
              <a:buSzPts val="2000"/>
              <a:buFont typeface="Arial"/>
              <a:buChar char="•"/>
            </a:pP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Зерде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бұзылысы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баяу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балалар</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зейіннің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ерекшеліктері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тұрақсыздығынан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бір</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объектіге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тұрақты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көңіл</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бөле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алмайтындығынан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көрінеді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Танымдық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белсенділігінің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төмендігі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айқындалған</a:t>
            </a:r>
            <a:r>
              <a:rPr lang="en-US" sz="2000" b="0" i="0" u="none" dirty="0">
                <a:solidFill>
                  <a:schemeClr val="dk1"/>
                </a:solidFill>
                <a:latin typeface="Times New Roman"/>
                <a:ea typeface="Times New Roman"/>
                <a:cs typeface="Times New Roman"/>
                <a:sym typeface="Times New Roman"/>
              </a:rPr>
              <a: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p:nvPr/>
        </p:nvSpPr>
        <p:spPr>
          <a:xfrm>
            <a:off x="285750" y="-93344"/>
            <a:ext cx="8643937" cy="5847714"/>
          </a:xfrm>
          <a:prstGeom prst="rect">
            <a:avLst/>
          </a:prstGeom>
          <a:noFill/>
          <a:ln>
            <a:noFill/>
          </a:ln>
        </p:spPr>
        <p:txBody>
          <a:bodyPr spcFirstLastPara="1" wrap="square" lIns="91425" tIns="45700" rIns="91425" bIns="45700" anchor="ctr" anchorCtr="0">
            <a:spAutoFit/>
          </a:bodyPr>
          <a:lstStyle/>
          <a:p>
            <a:pPr marL="0" marR="0" lvl="0" indent="187325" algn="just" rtl="0">
              <a:lnSpc>
                <a:spcPct val="100000"/>
              </a:lnSpc>
              <a:spcBef>
                <a:spcPts val="0"/>
              </a:spcBef>
              <a:spcAft>
                <a:spcPts val="0"/>
              </a:spcAft>
              <a:buClr>
                <a:schemeClr val="dk1"/>
              </a:buClr>
              <a:buSzPts val="1400"/>
              <a:buFont typeface="Arial"/>
              <a:buNone/>
            </a:pPr>
            <a:endParaRPr sz="1400" b="1" i="0" u="none" dirty="0">
              <a:solidFill>
                <a:schemeClr val="dk1"/>
              </a:solidFill>
              <a:latin typeface="Times New Roman"/>
              <a:ea typeface="Times New Roman"/>
              <a:cs typeface="Times New Roman"/>
              <a:sym typeface="Times New Roman"/>
            </a:endParaRPr>
          </a:p>
          <a:p>
            <a:pPr marL="0" marR="0" lvl="0" indent="187325" algn="ctr" rtl="0">
              <a:lnSpc>
                <a:spcPct val="100000"/>
              </a:lnSpc>
              <a:spcBef>
                <a:spcPts val="0"/>
              </a:spcBef>
              <a:spcAft>
                <a:spcPts val="0"/>
              </a:spcAft>
              <a:buClr>
                <a:srgbClr val="953735"/>
              </a:buClr>
              <a:buSzPts val="2000"/>
              <a:buFont typeface="Times New Roman"/>
              <a:buNone/>
            </a:pPr>
            <a:r>
              <a:rPr lang="en-US" sz="2000" b="1" i="0" u="none" dirty="0" err="1">
                <a:solidFill>
                  <a:srgbClr val="7030A0"/>
                </a:solidFill>
                <a:latin typeface="Times New Roman"/>
                <a:ea typeface="Times New Roman"/>
                <a:cs typeface="Times New Roman"/>
                <a:sym typeface="Times New Roman"/>
              </a:rPr>
              <a:t>Ерекше</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қажеттіліктері</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бар</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балаларды</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оқытатын</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мұғалімдердің</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алдында</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үш</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түрлі</a:t>
            </a:r>
            <a:r>
              <a:rPr lang="en-US" sz="2000" b="1" i="0" u="none" dirty="0">
                <a:solidFill>
                  <a:srgbClr val="7030A0"/>
                </a:solidFill>
                <a:latin typeface="Times New Roman"/>
                <a:ea typeface="Times New Roman"/>
                <a:cs typeface="Times New Roman"/>
                <a:sym typeface="Times New Roman"/>
              </a:rPr>
              <a:t> </a:t>
            </a:r>
            <a:r>
              <a:rPr lang="en-US" sz="2000" b="1" i="0" u="none" dirty="0" err="1">
                <a:solidFill>
                  <a:srgbClr val="7030A0"/>
                </a:solidFill>
                <a:latin typeface="Times New Roman"/>
                <a:ea typeface="Times New Roman"/>
                <a:cs typeface="Times New Roman"/>
                <a:sym typeface="Times New Roman"/>
              </a:rPr>
              <a:t>міндет</a:t>
            </a:r>
            <a:r>
              <a:rPr lang="en-US" sz="2000" b="1" i="0" u="none" dirty="0">
                <a:solidFill>
                  <a:srgbClr val="7030A0"/>
                </a:solidFill>
                <a:latin typeface="Times New Roman"/>
                <a:ea typeface="Times New Roman"/>
                <a:cs typeface="Times New Roman"/>
                <a:sym typeface="Times New Roman"/>
              </a:rPr>
              <a:t> </a:t>
            </a:r>
            <a:r>
              <a:rPr lang="en-US" sz="2000" b="1" i="0" u="none" dirty="0" err="1" smtClean="0">
                <a:solidFill>
                  <a:srgbClr val="7030A0"/>
                </a:solidFill>
                <a:latin typeface="Times New Roman"/>
                <a:ea typeface="Times New Roman"/>
                <a:cs typeface="Times New Roman"/>
                <a:sym typeface="Times New Roman"/>
              </a:rPr>
              <a:t>қойылады</a:t>
            </a:r>
            <a:endParaRPr lang="kk-KZ" sz="2000" b="1" i="0" u="none" dirty="0" smtClean="0">
              <a:solidFill>
                <a:srgbClr val="7030A0"/>
              </a:solidFill>
              <a:latin typeface="Times New Roman"/>
              <a:ea typeface="Times New Roman"/>
              <a:cs typeface="Times New Roman"/>
              <a:sym typeface="Times New Roman"/>
            </a:endParaRPr>
          </a:p>
          <a:p>
            <a:pPr marL="0" marR="0" lvl="0" indent="187325" algn="ctr" rtl="0">
              <a:lnSpc>
                <a:spcPct val="100000"/>
              </a:lnSpc>
              <a:spcBef>
                <a:spcPts val="0"/>
              </a:spcBef>
              <a:spcAft>
                <a:spcPts val="0"/>
              </a:spcAft>
              <a:buClr>
                <a:srgbClr val="953735"/>
              </a:buClr>
              <a:buSzPts val="2000"/>
              <a:buFont typeface="Times New Roman"/>
              <a:buNone/>
            </a:pPr>
            <a:endParaRPr sz="2000" b="0" i="0" u="none" dirty="0">
              <a:solidFill>
                <a:srgbClr val="7030A0"/>
              </a:solidFill>
              <a:latin typeface="Times New Roman"/>
              <a:ea typeface="Times New Roman"/>
              <a:cs typeface="Times New Roman"/>
              <a:sym typeface="Times New Roman"/>
            </a:endParaRPr>
          </a:p>
          <a:p>
            <a:pPr marL="0" marR="0" lvl="0" indent="187325" algn="just" rtl="0">
              <a:lnSpc>
                <a:spcPct val="100000"/>
              </a:lnSpc>
              <a:spcBef>
                <a:spcPts val="0"/>
              </a:spcBef>
              <a:spcAft>
                <a:spcPts val="0"/>
              </a:spcAft>
              <a:buClr>
                <a:srgbClr val="C00000"/>
              </a:buClr>
              <a:buSzPts val="2000"/>
              <a:buFont typeface="Times New Roman"/>
              <a:buNone/>
            </a:pPr>
            <a:r>
              <a:rPr lang="en-US" sz="2000" b="0" i="0" u="none" dirty="0">
                <a:solidFill>
                  <a:srgbClr val="7030A0"/>
                </a:solidFill>
                <a:latin typeface="Times New Roman"/>
                <a:ea typeface="Times New Roman"/>
                <a:cs typeface="Times New Roman"/>
                <a:sym typeface="Times New Roman"/>
              </a:rPr>
              <a:t>1.Баланың </a:t>
            </a:r>
            <a:r>
              <a:rPr lang="en-US" sz="2000" b="0" i="0" u="none" dirty="0" err="1">
                <a:solidFill>
                  <a:srgbClr val="7030A0"/>
                </a:solidFill>
                <a:latin typeface="Times New Roman"/>
                <a:ea typeface="Times New Roman"/>
                <a:cs typeface="Times New Roman"/>
                <a:sym typeface="Times New Roman"/>
              </a:rPr>
              <a:t>мектепке</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дайындығын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анықтау</a:t>
            </a:r>
            <a:r>
              <a:rPr lang="en-US" sz="2000" b="0" i="0" u="none" dirty="0">
                <a:solidFill>
                  <a:srgbClr val="C00000"/>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мектепке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дайындығын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анықтау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үшін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оларды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жазу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сызу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оқуға</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үйретпес</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бұрын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олардың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қабілеттері</a:t>
            </a:r>
            <a:endParaRPr dirty="0"/>
          </a:p>
          <a:p>
            <a:pPr marL="0" marR="0" lvl="0" indent="187325" algn="just" rtl="0">
              <a:lnSpc>
                <a:spcPct val="100000"/>
              </a:lnSpc>
              <a:spcBef>
                <a:spcPts val="0"/>
              </a:spcBef>
              <a:spcAft>
                <a:spcPts val="0"/>
              </a:spcAft>
              <a:buClr>
                <a:schemeClr val="dk1"/>
              </a:buClr>
              <a:buSzPts val="2000"/>
              <a:buFont typeface="Times New Roman"/>
              <a:buNone/>
            </a:pPr>
            <a:r>
              <a:rPr lang="en-US" sz="2000" b="0" i="0" u="none" dirty="0" err="1">
                <a:solidFill>
                  <a:schemeClr val="dk1"/>
                </a:solidFill>
                <a:latin typeface="Times New Roman"/>
                <a:ea typeface="Times New Roman"/>
                <a:cs typeface="Times New Roman"/>
                <a:sym typeface="Times New Roman"/>
              </a:rPr>
              <a:t>бойынша</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жеке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ерекшелігін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психологиялық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дайындығын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байқау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керек</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Баланы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жүйелі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оқыту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үшін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психологиялық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дайындығына</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ерекше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назар</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аудару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керек</a:t>
            </a:r>
            <a:r>
              <a:rPr lang="en-US" sz="2000" b="0" i="0" u="none" dirty="0">
                <a:solidFill>
                  <a:schemeClr val="dk1"/>
                </a:solidFill>
                <a:latin typeface="Times New Roman"/>
                <a:ea typeface="Times New Roman"/>
                <a:cs typeface="Times New Roman"/>
                <a:sym typeface="Times New Roman"/>
              </a:rPr>
              <a:t>. </a:t>
            </a:r>
            <a:endParaRPr dirty="0"/>
          </a:p>
          <a:p>
            <a:pPr marL="0" marR="0" lvl="0" indent="187325" algn="just" rtl="0">
              <a:lnSpc>
                <a:spcPct val="100000"/>
              </a:lnSpc>
              <a:spcBef>
                <a:spcPts val="0"/>
              </a:spcBef>
              <a:spcAft>
                <a:spcPts val="0"/>
              </a:spcAft>
              <a:buClr>
                <a:srgbClr val="C00000"/>
              </a:buClr>
              <a:buSzPts val="2000"/>
              <a:buFont typeface="Times New Roman"/>
              <a:buNone/>
            </a:pPr>
            <a:r>
              <a:rPr lang="en-US" sz="2000" b="0" i="0" u="none" dirty="0">
                <a:solidFill>
                  <a:srgbClr val="7030A0"/>
                </a:solidFill>
                <a:latin typeface="Times New Roman"/>
                <a:ea typeface="Times New Roman"/>
                <a:cs typeface="Times New Roman"/>
                <a:sym typeface="Times New Roman"/>
              </a:rPr>
              <a:t>2. </a:t>
            </a:r>
            <a:r>
              <a:rPr lang="en-US" sz="2000" b="0" i="0" u="none" dirty="0" err="1">
                <a:solidFill>
                  <a:srgbClr val="7030A0"/>
                </a:solidFill>
                <a:latin typeface="Times New Roman"/>
                <a:ea typeface="Times New Roman"/>
                <a:cs typeface="Times New Roman"/>
                <a:sym typeface="Times New Roman"/>
              </a:rPr>
              <a:t>Тәрбиесіндегі</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кемістігін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жою</a:t>
            </a:r>
            <a:r>
              <a:rPr lang="en-US" sz="2000" b="0" i="0" u="none" dirty="0">
                <a:solidFill>
                  <a:srgbClr val="C00000"/>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Бұның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басты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мақсаты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бойындағы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тәртібіндегі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кемшіліктерді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түзету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Ол</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сенім</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көз</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жеткізу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кеңес</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беру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психоанализ</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логотерапия</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сияқты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әдістемелерді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қабылдау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арқылы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жүзеге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асады</a:t>
            </a:r>
            <a:r>
              <a:rPr lang="en-US" sz="2000" b="0" i="0" u="none" dirty="0">
                <a:solidFill>
                  <a:schemeClr val="dk1"/>
                </a:solidFill>
                <a:latin typeface="Times New Roman"/>
                <a:ea typeface="Times New Roman"/>
                <a:cs typeface="Times New Roman"/>
                <a:sym typeface="Times New Roman"/>
              </a:rPr>
              <a:t>. </a:t>
            </a:r>
            <a:endParaRPr dirty="0"/>
          </a:p>
          <a:p>
            <a:pPr marL="0" marR="0" lvl="0" indent="187325" algn="just" rtl="0">
              <a:lnSpc>
                <a:spcPct val="100000"/>
              </a:lnSpc>
              <a:spcBef>
                <a:spcPts val="0"/>
              </a:spcBef>
              <a:spcAft>
                <a:spcPts val="0"/>
              </a:spcAft>
              <a:buClr>
                <a:srgbClr val="C00000"/>
              </a:buClr>
              <a:buSzPts val="2000"/>
              <a:buFont typeface="Times New Roman"/>
              <a:buNone/>
            </a:pPr>
            <a:r>
              <a:rPr lang="en-US" sz="2000" b="0" i="0" u="none" dirty="0">
                <a:solidFill>
                  <a:srgbClr val="7030A0"/>
                </a:solidFill>
                <a:latin typeface="Times New Roman"/>
                <a:ea typeface="Times New Roman"/>
                <a:cs typeface="Times New Roman"/>
                <a:sym typeface="Times New Roman"/>
              </a:rPr>
              <a:t>3. </a:t>
            </a:r>
            <a:r>
              <a:rPr lang="en-US" sz="2000" b="0" i="0" u="none" dirty="0" err="1">
                <a:solidFill>
                  <a:srgbClr val="7030A0"/>
                </a:solidFill>
                <a:latin typeface="Times New Roman"/>
                <a:ea typeface="Times New Roman"/>
                <a:cs typeface="Times New Roman"/>
                <a:sym typeface="Times New Roman"/>
              </a:rPr>
              <a:t>Сабақты</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жүйелі</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жоспарлау</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Ерекше</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қажеттілігі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бар</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балаға</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сабақ</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беретін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оқытатын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мұғалімдер</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алдымен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даму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ерекшелігін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анықтайтын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тесттер</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арқылы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ойының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қиялының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зейінінің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тұрақтылығын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анықтап</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алуы</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керек</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Ол</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үшін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Дөңгелек</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қию</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Лабиринт</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Көру</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әдісі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тәрізді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тестерді</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қолданып</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баланың</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шамашарқын</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анықтап</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алуына</a:t>
            </a:r>
            <a:r>
              <a:rPr lang="en-US" sz="2000" b="0" i="0" u="none" dirty="0">
                <a:solidFill>
                  <a:schemeClr val="dk1"/>
                </a:solidFill>
                <a:latin typeface="Times New Roman"/>
                <a:ea typeface="Times New Roman"/>
                <a:cs typeface="Times New Roman"/>
                <a:sym typeface="Times New Roman"/>
              </a:rPr>
              <a:t> </a:t>
            </a:r>
            <a:r>
              <a:rPr lang="en-US" sz="2000" b="0" i="0" u="none" dirty="0" err="1">
                <a:solidFill>
                  <a:schemeClr val="dk1"/>
                </a:solidFill>
                <a:latin typeface="Times New Roman"/>
                <a:ea typeface="Times New Roman"/>
                <a:cs typeface="Times New Roman"/>
                <a:sym typeface="Times New Roman"/>
              </a:rPr>
              <a:t>болады</a:t>
            </a:r>
            <a:r>
              <a:rPr lang="en-US" sz="2000" b="0" i="0" u="none" dirty="0">
                <a:solidFill>
                  <a:schemeClr val="dk1"/>
                </a:solidFill>
                <a:latin typeface="Times New Roman"/>
                <a:ea typeface="Times New Roman"/>
                <a:cs typeface="Times New Roman"/>
                <a:sym typeface="Times New Roman"/>
              </a:rPr>
              <a:t>.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pic>
        <p:nvPicPr>
          <p:cNvPr id="201" name="Google Shape;201;p17"/>
          <p:cNvPicPr preferRelativeResize="0">
            <a:picLocks noGrp="1"/>
          </p:cNvPicPr>
          <p:nvPr>
            <p:ph type="body" idx="1"/>
          </p:nvPr>
        </p:nvPicPr>
        <p:blipFill rotWithShape="1">
          <a:blip r:embed="rId4">
            <a:alphaModFix/>
          </a:blip>
          <a:srcRect/>
          <a:stretch/>
        </p:blipFill>
        <p:spPr>
          <a:xfrm>
            <a:off x="388925" y="1285336"/>
            <a:ext cx="4183200" cy="2501660"/>
          </a:xfrm>
          <a:prstGeom prst="rect">
            <a:avLst/>
          </a:prstGeom>
          <a:noFill/>
          <a:ln>
            <a:noFill/>
          </a:ln>
        </p:spPr>
      </p:pic>
      <p:pic>
        <p:nvPicPr>
          <p:cNvPr id="202" name="Google Shape;202;p17"/>
          <p:cNvPicPr preferRelativeResize="0"/>
          <p:nvPr/>
        </p:nvPicPr>
        <p:blipFill rotWithShape="1">
          <a:blip r:embed="rId5">
            <a:alphaModFix/>
          </a:blip>
          <a:srcRect/>
          <a:stretch/>
        </p:blipFill>
        <p:spPr>
          <a:xfrm>
            <a:off x="388937" y="4132054"/>
            <a:ext cx="4183062" cy="2537034"/>
          </a:xfrm>
          <a:prstGeom prst="rect">
            <a:avLst/>
          </a:prstGeom>
          <a:noFill/>
          <a:ln>
            <a:noFill/>
          </a:ln>
        </p:spPr>
      </p:pic>
      <p:pic>
        <p:nvPicPr>
          <p:cNvPr id="203" name="Google Shape;203;p17"/>
          <p:cNvPicPr preferRelativeResize="0"/>
          <p:nvPr/>
        </p:nvPicPr>
        <p:blipFill rotWithShape="1">
          <a:blip r:embed="rId6">
            <a:alphaModFix/>
          </a:blip>
          <a:srcRect t="-3616"/>
          <a:stretch/>
        </p:blipFill>
        <p:spPr>
          <a:xfrm>
            <a:off x="4905033" y="1170563"/>
            <a:ext cx="3883024" cy="2616434"/>
          </a:xfrm>
          <a:prstGeom prst="rect">
            <a:avLst/>
          </a:prstGeom>
          <a:noFill/>
          <a:ln>
            <a:noFill/>
          </a:ln>
        </p:spPr>
      </p:pic>
      <p:pic>
        <p:nvPicPr>
          <p:cNvPr id="204" name="Google Shape;204;p17"/>
          <p:cNvPicPr preferRelativeResize="0"/>
          <p:nvPr/>
        </p:nvPicPr>
        <p:blipFill rotWithShape="1">
          <a:blip r:embed="rId7">
            <a:alphaModFix/>
          </a:blip>
          <a:srcRect/>
          <a:stretch/>
        </p:blipFill>
        <p:spPr>
          <a:xfrm>
            <a:off x="4905034" y="4114180"/>
            <a:ext cx="3883023" cy="2554907"/>
          </a:xfrm>
          <a:prstGeom prst="rect">
            <a:avLst/>
          </a:prstGeom>
          <a:noFill/>
          <a:ln>
            <a:noFill/>
          </a:ln>
        </p:spPr>
      </p:pic>
      <p:sp>
        <p:nvSpPr>
          <p:cNvPr id="205" name="Google Shape;205;p17"/>
          <p:cNvSpPr txBox="1"/>
          <p:nvPr/>
        </p:nvSpPr>
        <p:spPr>
          <a:xfrm>
            <a:off x="905774" y="454724"/>
            <a:ext cx="7686135" cy="35576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1800"/>
              <a:buFont typeface="Calibri"/>
              <a:buNone/>
            </a:pPr>
            <a:r>
              <a:rPr lang="kk-KZ" sz="1600" dirty="0">
                <a:solidFill>
                  <a:srgbClr val="7030A0"/>
                </a:solidFill>
                <a:latin typeface="Times New Roman" panose="02020603050405020304" pitchFamily="18" charset="0"/>
                <a:ea typeface="Calibri"/>
                <a:cs typeface="Times New Roman" panose="02020603050405020304" pitchFamily="18" charset="0"/>
                <a:sym typeface="Calibri"/>
              </a:rPr>
              <a:t> </a:t>
            </a:r>
            <a:r>
              <a:rPr lang="kk-KZ" sz="1600" dirty="0" smtClean="0">
                <a:solidFill>
                  <a:srgbClr val="7030A0"/>
                </a:solidFill>
                <a:latin typeface="Times New Roman" panose="02020603050405020304" pitchFamily="18" charset="0"/>
                <a:ea typeface="Calibri"/>
                <a:cs typeface="Times New Roman" panose="02020603050405020304" pitchFamily="18" charset="0"/>
                <a:sym typeface="Calibri"/>
              </a:rPr>
              <a:t>                </a:t>
            </a:r>
            <a:r>
              <a:rPr lang="kk-KZ" sz="1600" dirty="0">
                <a:solidFill>
                  <a:srgbClr val="7030A0"/>
                </a:solidFill>
                <a:latin typeface="Times New Roman" panose="02020603050405020304" pitchFamily="18" charset="0"/>
                <a:ea typeface="Calibri"/>
                <a:cs typeface="Times New Roman" panose="02020603050405020304" pitchFamily="18" charset="0"/>
                <a:sym typeface="Calibri"/>
              </a:rPr>
              <a:t>ПЕДАГОГ-</a:t>
            </a:r>
            <a:r>
              <a:rPr lang="en-US" sz="1600" b="0" i="0" u="none" dirty="0">
                <a:solidFill>
                  <a:srgbClr val="7030A0"/>
                </a:solidFill>
                <a:latin typeface="Times New Roman" panose="02020603050405020304" pitchFamily="18" charset="0"/>
                <a:ea typeface="Calibri"/>
                <a:cs typeface="Times New Roman" panose="02020603050405020304" pitchFamily="18" charset="0"/>
                <a:sym typeface="Calibri"/>
              </a:rPr>
              <a:t>ДЕФЕКТОЛОГ</a:t>
            </a:r>
            <a:r>
              <a:rPr lang="kk-KZ" sz="1600" b="0" i="0" u="none" dirty="0">
                <a:solidFill>
                  <a:srgbClr val="7030A0"/>
                </a:solidFill>
                <a:latin typeface="Times New Roman" panose="02020603050405020304" pitchFamily="18" charset="0"/>
                <a:ea typeface="Calibri"/>
                <a:cs typeface="Times New Roman" panose="02020603050405020304" pitchFamily="18" charset="0"/>
                <a:sym typeface="Calibri"/>
              </a:rPr>
              <a:t> МАМАННЫҢ</a:t>
            </a:r>
            <a:r>
              <a:rPr lang="en-US" sz="1600" b="0" i="0" u="none" dirty="0">
                <a:solidFill>
                  <a:srgbClr val="7030A0"/>
                </a:solidFill>
                <a:latin typeface="Times New Roman" panose="02020603050405020304" pitchFamily="18" charset="0"/>
                <a:ea typeface="Calibri"/>
                <a:cs typeface="Times New Roman" panose="02020603050405020304" pitchFamily="18" charset="0"/>
                <a:sym typeface="Calibri"/>
              </a:rPr>
              <a:t> САБАҒЫ</a:t>
            </a:r>
            <a:endParaRPr sz="16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p18"/>
          <p:cNvSpPr txBox="1"/>
          <p:nvPr/>
        </p:nvSpPr>
        <p:spPr>
          <a:xfrm>
            <a:off x="107950" y="1627187"/>
            <a:ext cx="8707437" cy="306387"/>
          </a:xfrm>
          <a:prstGeom prst="rect">
            <a:avLst/>
          </a:prstGeom>
          <a:noFill/>
          <a:ln>
            <a:noFill/>
          </a:ln>
        </p:spPr>
        <p:txBody>
          <a:bodyPr spcFirstLastPara="1" wrap="square" lIns="91425" tIns="45700" rIns="91425" bIns="45700" anchor="ctr" anchorCtr="0">
            <a:spAutoFit/>
          </a:bodyPr>
          <a:lstStyle/>
          <a:p>
            <a:pPr marL="0" marR="0" lvl="0" indent="187325" algn="ctr" rtl="0">
              <a:lnSpc>
                <a:spcPct val="100000"/>
              </a:lnSpc>
              <a:spcBef>
                <a:spcPts val="0"/>
              </a:spcBef>
              <a:spcAft>
                <a:spcPts val="0"/>
              </a:spcAft>
              <a:buClr>
                <a:srgbClr val="E46C0A"/>
              </a:buClr>
              <a:buSzPts val="1400"/>
              <a:buFont typeface="Times New Roman"/>
              <a:buNone/>
            </a:pPr>
            <a:r>
              <a:rPr lang="en-US" sz="1400" b="0" i="0" u="none">
                <a:solidFill>
                  <a:srgbClr val="E46C0A"/>
                </a:solidFill>
                <a:latin typeface="Times New Roman"/>
                <a:ea typeface="Times New Roman"/>
                <a:cs typeface="Times New Roman"/>
                <a:sym typeface="Times New Roman"/>
              </a:rPr>
              <a:t> </a:t>
            </a:r>
            <a:endParaRPr/>
          </a:p>
        </p:txBody>
      </p:sp>
      <p:pic>
        <p:nvPicPr>
          <p:cNvPr id="211" name="Google Shape;211;p18"/>
          <p:cNvPicPr preferRelativeResize="0"/>
          <p:nvPr/>
        </p:nvPicPr>
        <p:blipFill rotWithShape="1">
          <a:blip r:embed="rId4">
            <a:alphaModFix/>
          </a:blip>
          <a:srcRect/>
          <a:stretch/>
        </p:blipFill>
        <p:spPr>
          <a:xfrm>
            <a:off x="388937" y="322262"/>
            <a:ext cx="4470400" cy="6130925"/>
          </a:xfrm>
          <a:prstGeom prst="rect">
            <a:avLst/>
          </a:prstGeom>
          <a:noFill/>
          <a:ln>
            <a:noFill/>
          </a:ln>
        </p:spPr>
      </p:pic>
      <p:pic>
        <p:nvPicPr>
          <p:cNvPr id="212" name="Google Shape;212;p18"/>
          <p:cNvPicPr preferRelativeResize="0">
            <a:picLocks noGrp="1"/>
          </p:cNvPicPr>
          <p:nvPr>
            <p:ph type="body" idx="1"/>
          </p:nvPr>
        </p:nvPicPr>
        <p:blipFill rotWithShape="1">
          <a:blip r:embed="rId5">
            <a:alphaModFix/>
          </a:blip>
          <a:srcRect/>
          <a:stretch/>
        </p:blipFill>
        <p:spPr>
          <a:xfrm>
            <a:off x="5292725" y="322262"/>
            <a:ext cx="3538537" cy="6130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19"/>
          <p:cNvSpPr txBox="1"/>
          <p:nvPr/>
        </p:nvSpPr>
        <p:spPr>
          <a:xfrm>
            <a:off x="107950" y="1627187"/>
            <a:ext cx="8707437" cy="306387"/>
          </a:xfrm>
          <a:prstGeom prst="rect">
            <a:avLst/>
          </a:prstGeom>
          <a:noFill/>
          <a:ln>
            <a:noFill/>
          </a:ln>
        </p:spPr>
        <p:txBody>
          <a:bodyPr spcFirstLastPara="1" wrap="square" lIns="91425" tIns="45700" rIns="91425" bIns="45700" anchor="ctr" anchorCtr="0">
            <a:spAutoFit/>
          </a:bodyPr>
          <a:lstStyle/>
          <a:p>
            <a:pPr marL="0" marR="0" lvl="0" indent="187325" algn="ctr" rtl="0">
              <a:lnSpc>
                <a:spcPct val="100000"/>
              </a:lnSpc>
              <a:spcBef>
                <a:spcPts val="0"/>
              </a:spcBef>
              <a:spcAft>
                <a:spcPts val="0"/>
              </a:spcAft>
              <a:buClr>
                <a:srgbClr val="E46C0A"/>
              </a:buClr>
              <a:buSzPts val="1400"/>
              <a:buFont typeface="Times New Roman"/>
              <a:buNone/>
            </a:pPr>
            <a:r>
              <a:rPr lang="en-US" sz="1400" b="0" i="0" u="none">
                <a:solidFill>
                  <a:srgbClr val="E46C0A"/>
                </a:solidFill>
                <a:latin typeface="Times New Roman"/>
                <a:ea typeface="Times New Roman"/>
                <a:cs typeface="Times New Roman"/>
                <a:sym typeface="Times New Roman"/>
              </a:rPr>
              <a:t> </a:t>
            </a:r>
            <a:endParaRPr/>
          </a:p>
        </p:txBody>
      </p:sp>
      <p:pic>
        <p:nvPicPr>
          <p:cNvPr id="219" name="Google Shape;219;p19"/>
          <p:cNvPicPr preferRelativeResize="0">
            <a:picLocks noGrp="1"/>
          </p:cNvPicPr>
          <p:nvPr>
            <p:ph type="body" idx="1"/>
          </p:nvPr>
        </p:nvPicPr>
        <p:blipFill rotWithShape="1">
          <a:blip r:embed="rId4">
            <a:alphaModFix/>
          </a:blip>
          <a:srcRect/>
          <a:stretch/>
        </p:blipFill>
        <p:spPr>
          <a:xfrm>
            <a:off x="323850" y="396875"/>
            <a:ext cx="3816350" cy="6049962"/>
          </a:xfrm>
          <a:prstGeom prst="rect">
            <a:avLst/>
          </a:prstGeom>
          <a:noFill/>
          <a:ln>
            <a:noFill/>
          </a:ln>
        </p:spPr>
      </p:pic>
      <p:pic>
        <p:nvPicPr>
          <p:cNvPr id="220" name="Google Shape;220;p19"/>
          <p:cNvPicPr preferRelativeResize="0"/>
          <p:nvPr/>
        </p:nvPicPr>
        <p:blipFill rotWithShape="1">
          <a:blip r:embed="rId5">
            <a:alphaModFix/>
          </a:blip>
          <a:srcRect/>
          <a:stretch/>
        </p:blipFill>
        <p:spPr>
          <a:xfrm>
            <a:off x="4716462" y="404812"/>
            <a:ext cx="4198937" cy="604837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pic>
        <p:nvPicPr>
          <p:cNvPr id="226" name="Google Shape;226;p20"/>
          <p:cNvPicPr preferRelativeResize="0"/>
          <p:nvPr/>
        </p:nvPicPr>
        <p:blipFill rotWithShape="1">
          <a:blip r:embed="rId4">
            <a:alphaModFix/>
          </a:blip>
          <a:srcRect t="11151" b="20599"/>
          <a:stretch/>
        </p:blipFill>
        <p:spPr>
          <a:xfrm>
            <a:off x="323850" y="115887"/>
            <a:ext cx="4248150" cy="6481762"/>
          </a:xfrm>
          <a:prstGeom prst="rect">
            <a:avLst/>
          </a:prstGeom>
          <a:noFill/>
          <a:ln>
            <a:noFill/>
          </a:ln>
        </p:spPr>
      </p:pic>
      <p:pic>
        <p:nvPicPr>
          <p:cNvPr id="227" name="Google Shape;227;p20"/>
          <p:cNvPicPr preferRelativeResize="0">
            <a:picLocks noGrp="1"/>
          </p:cNvPicPr>
          <p:nvPr>
            <p:ph type="body" idx="1"/>
          </p:nvPr>
        </p:nvPicPr>
        <p:blipFill rotWithShape="1">
          <a:blip r:embed="rId5">
            <a:alphaModFix/>
          </a:blip>
          <a:srcRect/>
          <a:stretch/>
        </p:blipFill>
        <p:spPr>
          <a:xfrm>
            <a:off x="5076825" y="115887"/>
            <a:ext cx="3887787" cy="64817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 name="Текст 1"/>
          <p:cNvSpPr>
            <a:spLocks noGrp="1"/>
          </p:cNvSpPr>
          <p:nvPr>
            <p:ph type="body" idx="1"/>
          </p:nvPr>
        </p:nvSpPr>
        <p:spPr>
          <a:xfrm>
            <a:off x="534837" y="159589"/>
            <a:ext cx="8229600" cy="6379234"/>
          </a:xfrm>
        </p:spPr>
        <p:txBody>
          <a:bodyPr/>
          <a:lstStyle/>
          <a:p>
            <a:endParaRPr lang="kk-KZ" sz="2400" b="1" dirty="0"/>
          </a:p>
          <a:p>
            <a:pPr algn="just"/>
            <a:r>
              <a:rPr lang="kk-KZ" sz="2400" b="1" dirty="0">
                <a:latin typeface="Times New Roman" panose="02020603050405020304" pitchFamily="18" charset="0"/>
                <a:cs typeface="Times New Roman" panose="02020603050405020304" pitchFamily="18" charset="0"/>
              </a:rPr>
              <a:t>Тұтығу</a:t>
            </a:r>
            <a:r>
              <a:rPr lang="kk-KZ" sz="2400" dirty="0">
                <a:latin typeface="Times New Roman" panose="02020603050405020304" pitchFamily="18" charset="0"/>
                <a:cs typeface="Times New Roman" panose="02020603050405020304" pitchFamily="18" charset="0"/>
              </a:rPr>
              <a:t> – сөйлеу  кемістігінің ішіндегі ауыр түрі. Ол баланың психологиясын жарақаттайды, дұрыс өсіп келе жатқан тәрбие процесін тоқтатады, сөйлеу қатынасына кедергі жасайды, айналасымен әсіресе балалар арасындағы қарым-қатынасын қиындатады.</a:t>
            </a:r>
          </a:p>
          <a:p>
            <a:pPr algn="just"/>
            <a:r>
              <a:rPr lang="kk-KZ" sz="2400" b="1" dirty="0">
                <a:latin typeface="Times New Roman" panose="02020603050405020304" pitchFamily="18" charset="0"/>
                <a:cs typeface="Times New Roman" panose="02020603050405020304" pitchFamily="18" charset="0"/>
              </a:rPr>
              <a:t>Тұтығу</a:t>
            </a:r>
            <a:r>
              <a:rPr lang="kk-KZ" sz="2400" dirty="0">
                <a:latin typeface="Times New Roman" panose="02020603050405020304" pitchFamily="18" charset="0"/>
                <a:cs typeface="Times New Roman" panose="02020603050405020304" pitchFamily="18" charset="0"/>
              </a:rPr>
              <a:t> – сөйлеу аппараты еттерінің дірілдеп тырысу салдарынан болған сөйлеу ырғағы мен жылдамдылығының бұзылуы.</a:t>
            </a:r>
          </a:p>
          <a:p>
            <a:pPr marL="114300" indent="0" algn="just">
              <a:buNone/>
            </a:pPr>
            <a:endParaRPr lang="kk-KZ" sz="2400" dirty="0">
              <a:latin typeface="Times New Roman" panose="02020603050405020304" pitchFamily="18" charset="0"/>
              <a:cs typeface="Times New Roman" panose="02020603050405020304" pitchFamily="18" charset="0"/>
            </a:endParaRPr>
          </a:p>
          <a:p>
            <a:pPr algn="just"/>
            <a:r>
              <a:rPr lang="kk-KZ" sz="2400" dirty="0">
                <a:latin typeface="Times New Roman" panose="02020603050405020304" pitchFamily="18" charset="0"/>
                <a:cs typeface="Times New Roman" panose="02020603050405020304" pitchFamily="18" charset="0"/>
              </a:rPr>
              <a:t>ХІХ ғасыр аясында психиатр И.А.Сикорский алғаш рет тұтығудың 2 мен 5жастағы балалардың арасындағы жиі кездесетіндігін анықтап, осыған  байланысты оны «бала ауруы» деп атады.</a:t>
            </a:r>
          </a:p>
          <a:p>
            <a:pPr algn="just"/>
            <a:endParaRPr lang="kk-K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618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 name="Текст 1"/>
          <p:cNvSpPr>
            <a:spLocks noGrp="1"/>
          </p:cNvSpPr>
          <p:nvPr>
            <p:ph type="body" idx="1"/>
          </p:nvPr>
        </p:nvSpPr>
        <p:spPr>
          <a:xfrm>
            <a:off x="534837" y="159589"/>
            <a:ext cx="8229600" cy="6379234"/>
          </a:xfrm>
        </p:spPr>
        <p:txBody>
          <a:bodyPr/>
          <a:lstStyle/>
          <a:p>
            <a:endParaRPr lang="kk-KZ" sz="2400" b="1" dirty="0"/>
          </a:p>
          <a:p>
            <a:endParaRPr lang="kk-KZ" sz="2400" b="1"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0388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444500" y="712787"/>
            <a:ext cx="8339137" cy="452913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 name="Текст 1"/>
          <p:cNvSpPr>
            <a:spLocks noGrp="1"/>
          </p:cNvSpPr>
          <p:nvPr>
            <p:ph type="body" idx="1"/>
          </p:nvPr>
        </p:nvSpPr>
        <p:spPr>
          <a:xfrm>
            <a:off x="534837" y="159589"/>
            <a:ext cx="8229600" cy="6379234"/>
          </a:xfrm>
        </p:spPr>
        <p:txBody>
          <a:bodyPr/>
          <a:lstStyle/>
          <a:p>
            <a:endParaRPr lang="kk-KZ" sz="2400" b="1" dirty="0"/>
          </a:p>
          <a:p>
            <a:endParaRPr lang="kk-KZ" sz="2400" b="1" dirty="0"/>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9" y="603849"/>
            <a:ext cx="4366044" cy="5878902"/>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649" y="603848"/>
            <a:ext cx="4045788" cy="5878903"/>
          </a:xfrm>
          <a:prstGeom prst="rect">
            <a:avLst/>
          </a:prstGeom>
        </p:spPr>
      </p:pic>
    </p:spTree>
    <p:extLst>
      <p:ext uri="{BB962C8B-B14F-4D97-AF65-F5344CB8AC3E}">
        <p14:creationId xmlns:p14="http://schemas.microsoft.com/office/powerpoint/2010/main" val="3852346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863" y="565430"/>
            <a:ext cx="8229600" cy="1143000"/>
          </a:xfrm>
        </p:spPr>
        <p:txBody>
          <a:bodyPr/>
          <a:lstStyle/>
          <a:p>
            <a:r>
              <a:rPr lang="kk-KZ" sz="3200" dirty="0" smtClean="0">
                <a:solidFill>
                  <a:srgbClr val="002060"/>
                </a:solidFill>
                <a:latin typeface="Times New Roman" panose="02020603050405020304" pitchFamily="18" charset="0"/>
                <a:cs typeface="Times New Roman" panose="02020603050405020304" pitchFamily="18" charset="0"/>
              </a:rPr>
              <a:t>«Кохлеарлы имплантациясы бар балалардың сөйлеу тілін дамыту»</a:t>
            </a:r>
            <a:endParaRPr lang="ru-RU" sz="3200"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339505" y="1828799"/>
            <a:ext cx="8229600" cy="4544841"/>
          </a:xfrm>
        </p:spPr>
        <p:txBody>
          <a:bodyPr/>
          <a:lstStyle/>
          <a:p>
            <a:pPr marL="114300" indent="0">
              <a:buNone/>
            </a:pPr>
            <a:r>
              <a:rPr lang="ru-RU" dirty="0" smtClean="0">
                <a:solidFill>
                  <a:srgbClr val="002060"/>
                </a:solidFill>
              </a:rPr>
              <a:t>                     </a:t>
            </a:r>
            <a:r>
              <a:rPr lang="kk-KZ" sz="2800" b="1" dirty="0" smtClean="0">
                <a:solidFill>
                  <a:srgbClr val="002060"/>
                </a:solidFill>
                <a:latin typeface="Times New Roman" panose="02020603050405020304" pitchFamily="18" charset="0"/>
                <a:cs typeface="Times New Roman" panose="02020603050405020304" pitchFamily="18" charset="0"/>
              </a:rPr>
              <a:t>Оқу-әдістемелік </a:t>
            </a:r>
            <a:r>
              <a:rPr lang="kk-KZ" sz="2800" b="1" dirty="0">
                <a:solidFill>
                  <a:srgbClr val="002060"/>
                </a:solidFill>
                <a:latin typeface="Times New Roman" panose="02020603050405020304" pitchFamily="18" charset="0"/>
                <a:cs typeface="Times New Roman" panose="02020603050405020304" pitchFamily="18" charset="0"/>
              </a:rPr>
              <a:t>жинақ</a:t>
            </a:r>
            <a:endParaRPr lang="ru-RU" sz="2800" dirty="0">
              <a:solidFill>
                <a:srgbClr val="002060"/>
              </a:solidFill>
              <a:latin typeface="Times New Roman" panose="02020603050405020304" pitchFamily="18" charset="0"/>
              <a:cs typeface="Times New Roman" panose="02020603050405020304" pitchFamily="18" charset="0"/>
            </a:endParaRPr>
          </a:p>
          <a:p>
            <a:pPr marL="114300" indent="0">
              <a:buNone/>
            </a:pPr>
            <a:r>
              <a:rPr lang="kk-KZ" sz="2400" b="1" dirty="0" smtClean="0">
                <a:solidFill>
                  <a:srgbClr val="002060"/>
                </a:solidFill>
                <a:latin typeface="Times New Roman" panose="02020603050405020304" pitchFamily="18" charset="0"/>
                <a:cs typeface="Times New Roman" panose="02020603050405020304" pitchFamily="18" charset="0"/>
              </a:rPr>
              <a:t>І кезең: Сөздік және сөздік емес дыбыстарды есту және ажырату</a:t>
            </a:r>
          </a:p>
          <a:p>
            <a:pPr marL="114300" indent="0">
              <a:buNone/>
            </a:pPr>
            <a:endParaRPr lang="kk-KZ" sz="2400" b="1" dirty="0" smtClean="0">
              <a:solidFill>
                <a:srgbClr val="002060"/>
              </a:solidFill>
              <a:latin typeface="Times New Roman" panose="02020603050405020304" pitchFamily="18" charset="0"/>
              <a:cs typeface="Times New Roman" panose="02020603050405020304" pitchFamily="18" charset="0"/>
            </a:endParaRPr>
          </a:p>
          <a:p>
            <a:pPr marL="114300" indent="0">
              <a:buNone/>
            </a:pPr>
            <a:r>
              <a:rPr lang="kk-KZ" sz="2400" b="1" dirty="0" smtClean="0">
                <a:solidFill>
                  <a:srgbClr val="002060"/>
                </a:solidFill>
                <a:latin typeface="Times New Roman" panose="02020603050405020304" pitchFamily="18" charset="0"/>
                <a:cs typeface="Times New Roman" panose="02020603050405020304" pitchFamily="18" charset="0"/>
              </a:rPr>
              <a:t>ІІ кезің: Көп қолданылатын сөздер мен сөз тіркестерін естіп ажырату</a:t>
            </a:r>
            <a:endParaRPr lang="kk-KZ" sz="2400" b="1" dirty="0">
              <a:solidFill>
                <a:srgbClr val="002060"/>
              </a:solidFill>
              <a:latin typeface="Times New Roman" panose="02020603050405020304" pitchFamily="18" charset="0"/>
              <a:cs typeface="Times New Roman" panose="02020603050405020304" pitchFamily="18" charset="0"/>
            </a:endParaRPr>
          </a:p>
          <a:p>
            <a:pPr marL="114300" indent="0">
              <a:buNone/>
            </a:pPr>
            <a:endParaRPr lang="kk-KZ" sz="2400" b="1" dirty="0">
              <a:solidFill>
                <a:srgbClr val="002060"/>
              </a:solidFill>
              <a:latin typeface="Times New Roman" panose="02020603050405020304" pitchFamily="18" charset="0"/>
              <a:cs typeface="Times New Roman" panose="02020603050405020304" pitchFamily="18" charset="0"/>
            </a:endParaRPr>
          </a:p>
          <a:p>
            <a:pPr marL="114300" indent="0">
              <a:buNone/>
            </a:pPr>
            <a:r>
              <a:rPr lang="kk-KZ" sz="2400" b="1" dirty="0">
                <a:solidFill>
                  <a:srgbClr val="002060"/>
                </a:solidFill>
                <a:latin typeface="Times New Roman" panose="02020603050405020304" pitchFamily="18" charset="0"/>
                <a:cs typeface="Times New Roman" panose="02020603050405020304" pitchFamily="18" charset="0"/>
              </a:rPr>
              <a:t>ІІІ кезең: Фонематикалық есту қабілетін дамыту</a:t>
            </a:r>
            <a:endParaRPr lang="ru-RU" sz="2400" dirty="0">
              <a:solidFill>
                <a:srgbClr val="002060"/>
              </a:solidFill>
              <a:latin typeface="Times New Roman" panose="02020603050405020304" pitchFamily="18" charset="0"/>
              <a:cs typeface="Times New Roman" panose="02020603050405020304" pitchFamily="18" charset="0"/>
            </a:endParaRPr>
          </a:p>
          <a:p>
            <a:pPr marL="114300" indent="0">
              <a:buNone/>
            </a:pPr>
            <a:endParaRPr lang="kk-KZ" sz="2400" b="1" dirty="0" smtClean="0">
              <a:solidFill>
                <a:srgbClr val="002060"/>
              </a:solidFill>
              <a:latin typeface="Times New Roman" panose="02020603050405020304" pitchFamily="18" charset="0"/>
              <a:cs typeface="Times New Roman" panose="02020603050405020304" pitchFamily="18" charset="0"/>
            </a:endParaRPr>
          </a:p>
          <a:p>
            <a:pPr marL="114300" indent="0">
              <a:buNone/>
            </a:pPr>
            <a:r>
              <a:rPr lang="kk-KZ" sz="2400" b="1" dirty="0" smtClean="0">
                <a:solidFill>
                  <a:srgbClr val="002060"/>
                </a:solidFill>
                <a:latin typeface="Times New Roman" panose="02020603050405020304" pitchFamily="18" charset="0"/>
                <a:cs typeface="Times New Roman" panose="02020603050405020304" pitchFamily="18" charset="0"/>
              </a:rPr>
              <a:t> І</a:t>
            </a:r>
            <a:r>
              <a:rPr lang="en-US" sz="2400" b="1" dirty="0" smtClean="0">
                <a:solidFill>
                  <a:srgbClr val="002060"/>
                </a:solidFill>
                <a:latin typeface="Times New Roman" panose="02020603050405020304" pitchFamily="18" charset="0"/>
                <a:cs typeface="Times New Roman" panose="02020603050405020304" pitchFamily="18" charset="0"/>
              </a:rPr>
              <a:t>V</a:t>
            </a:r>
            <a:r>
              <a:rPr lang="kk-KZ" sz="2400" b="1" dirty="0" smtClean="0">
                <a:solidFill>
                  <a:srgbClr val="002060"/>
                </a:solidFill>
                <a:latin typeface="Times New Roman" panose="02020603050405020304" pitchFamily="18" charset="0"/>
                <a:cs typeface="Times New Roman" panose="02020603050405020304" pitchFamily="18" charset="0"/>
              </a:rPr>
              <a:t> кезең: Байланысқан сөйлеу тілін дамыту</a:t>
            </a:r>
            <a:endParaRPr lang="kk-KZ" sz="2000" b="1" dirty="0" smtClean="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57200" y="2743200"/>
            <a:ext cx="4572000" cy="757130"/>
          </a:xfrm>
          <a:prstGeom prst="rect">
            <a:avLst/>
          </a:prstGeom>
        </p:spPr>
        <p:txBody>
          <a:bodyPr>
            <a:spAutoFit/>
          </a:bodyPr>
          <a:lstStyle/>
          <a:p>
            <a:pPr>
              <a:lnSpc>
                <a:spcPct val="120000"/>
              </a:lnSpc>
            </a:pPr>
            <a:endParaRPr lang="ru-RU" sz="1800" i="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20000"/>
              </a:lnSpc>
            </a:pPr>
            <a:r>
              <a:rPr lang="kk-KZ" sz="1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553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20000"/>
              </a:lnSpc>
            </a:pPr>
            <a:r>
              <a:rPr lang="kk-KZ"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«Жаңбыр»</a:t>
            </a:r>
            <a:r>
              <a:rPr lang="ru-RU" i="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r>
            <a:br>
              <a:rPr lang="ru-RU" i="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br>
            <a:r>
              <a:rPr lang="kk-KZ"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«Кап» дауысын естісең – тамшы сыз.</a:t>
            </a:r>
            <a:r>
              <a:rPr lang="ru-RU" sz="2800" i="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r>
            <a:br>
              <a:rPr lang="ru-RU" sz="2800" i="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br>
            <a:endParaRPr lang="ru-RU" sz="2800" dirty="0"/>
          </a:p>
        </p:txBody>
      </p:sp>
      <p:sp>
        <p:nvSpPr>
          <p:cNvPr id="3" name="Текст 2"/>
          <p:cNvSpPr>
            <a:spLocks noGrp="1"/>
          </p:cNvSpPr>
          <p:nvPr>
            <p:ph type="body" idx="1"/>
          </p:nvPr>
        </p:nvSpPr>
        <p:spPr/>
        <p:txBody>
          <a:bodyPr/>
          <a:lstStyle/>
          <a:p>
            <a:endParaRPr lang="ru-RU" dirty="0"/>
          </a:p>
        </p:txBody>
      </p:sp>
      <p:pic>
        <p:nvPicPr>
          <p:cNvPr id="4" name="Рисунок 3" descr="ÐÐ¾ÑÐ¾Ð¶ÐµÐµ Ð¸Ð·Ð¾Ð±ÑÐ°Ð¶ÐµÐ½Ð¸Ðµ"/>
          <p:cNvPicPr/>
          <p:nvPr/>
        </p:nvPicPr>
        <p:blipFill>
          <a:blip r:embed="rId2"/>
          <a:srcRect t="39731" b="6323"/>
          <a:stretch>
            <a:fillRect/>
          </a:stretch>
        </p:blipFill>
        <p:spPr bwMode="auto">
          <a:xfrm>
            <a:off x="1430449" y="1417638"/>
            <a:ext cx="6346478" cy="1787290"/>
          </a:xfrm>
          <a:prstGeom prst="rect">
            <a:avLst/>
          </a:prstGeom>
          <a:noFill/>
          <a:ln w="9525">
            <a:noFill/>
            <a:miter lim="800000"/>
            <a:headEnd/>
            <a:tailEnd/>
          </a:ln>
        </p:spPr>
      </p:pic>
      <p:pic>
        <p:nvPicPr>
          <p:cNvPr id="5" name="Рисунок 4" descr="ÐÐ¾ÑÐ¾Ð¶ÐµÐµ Ð¸Ð·Ð¾Ð±ÑÐ°Ð¶ÐµÐ½Ð¸Ðµ"/>
          <p:cNvPicPr/>
          <p:nvPr/>
        </p:nvPicPr>
        <p:blipFill>
          <a:blip r:embed="rId3"/>
          <a:srcRect/>
          <a:stretch>
            <a:fillRect/>
          </a:stretch>
        </p:blipFill>
        <p:spPr bwMode="auto">
          <a:xfrm>
            <a:off x="1339914" y="3911097"/>
            <a:ext cx="6165410" cy="2580238"/>
          </a:xfrm>
          <a:prstGeom prst="rect">
            <a:avLst/>
          </a:prstGeom>
          <a:noFill/>
          <a:ln w="9525">
            <a:noFill/>
            <a:miter lim="800000"/>
            <a:headEnd/>
            <a:tailEnd/>
          </a:ln>
        </p:spPr>
      </p:pic>
    </p:spTree>
    <p:extLst>
      <p:ext uri="{BB962C8B-B14F-4D97-AF65-F5344CB8AC3E}">
        <p14:creationId xmlns:p14="http://schemas.microsoft.com/office/powerpoint/2010/main" val="1722131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sz="2800" dirty="0" smtClean="0">
                <a:solidFill>
                  <a:srgbClr val="002060"/>
                </a:solidFill>
                <a:latin typeface="Times New Roman" panose="02020603050405020304" pitchFamily="18" charset="0"/>
                <a:cs typeface="Times New Roman" panose="02020603050405020304" pitchFamily="18" charset="0"/>
              </a:rPr>
              <a:t>Қоршаған әлем дыбыстарымен таныстыру</a:t>
            </a:r>
            <a:endParaRPr lang="ru-RU" sz="2800"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57200" y="1222218"/>
            <a:ext cx="8229600" cy="5635781"/>
          </a:xfrm>
        </p:spPr>
        <p:txBody>
          <a:bodyPr/>
          <a:lstStyle/>
          <a:p>
            <a:pPr marL="114300" indent="0">
              <a:buNone/>
            </a:pPr>
            <a:r>
              <a:rPr lang="kk-KZ" sz="2400" dirty="0" smtClean="0">
                <a:solidFill>
                  <a:srgbClr val="002060"/>
                </a:solidFill>
                <a:latin typeface="Times New Roman" panose="02020603050405020304" pitchFamily="18" charset="0"/>
                <a:cs typeface="Times New Roman" panose="02020603050405020304" pitchFamily="18" charset="0"/>
              </a:rPr>
              <a:t>                                 Көшедегі дыбыстар</a:t>
            </a:r>
            <a:endParaRPr lang="ru-RU" sz="2400" dirty="0">
              <a:solidFill>
                <a:srgbClr val="002060"/>
              </a:solidFill>
              <a:latin typeface="Times New Roman" panose="02020603050405020304" pitchFamily="18" charset="0"/>
              <a:cs typeface="Times New Roman" panose="02020603050405020304" pitchFamily="18" charset="0"/>
            </a:endParaRPr>
          </a:p>
          <a:p>
            <a:pPr marL="114300" indent="0">
              <a:buNone/>
            </a:pPr>
            <a:endParaRPr lang="kk-KZ" sz="2400" dirty="0" smtClean="0">
              <a:solidFill>
                <a:srgbClr val="002060"/>
              </a:solidFill>
              <a:latin typeface="Times New Roman" panose="02020603050405020304" pitchFamily="18" charset="0"/>
              <a:cs typeface="Times New Roman" panose="02020603050405020304" pitchFamily="18" charset="0"/>
            </a:endParaRPr>
          </a:p>
          <a:p>
            <a:pPr marL="114300" indent="0">
              <a:buNone/>
            </a:pPr>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7" name="Рисунок 6" descr="ÐÐ¾ÑÐ¾Ð¶ÐµÐµ Ð¸Ð·Ð¾Ð±ÑÐ°Ð¶ÐµÐ½Ð¸Ðµ"/>
          <p:cNvPicPr/>
          <p:nvPr/>
        </p:nvPicPr>
        <p:blipFill>
          <a:blip r:embed="rId2"/>
          <a:srcRect b="14940"/>
          <a:stretch>
            <a:fillRect/>
          </a:stretch>
        </p:blipFill>
        <p:spPr bwMode="auto">
          <a:xfrm>
            <a:off x="457200" y="1819748"/>
            <a:ext cx="8229600" cy="3757096"/>
          </a:xfrm>
          <a:prstGeom prst="rect">
            <a:avLst/>
          </a:prstGeom>
          <a:noFill/>
          <a:ln w="9525">
            <a:noFill/>
            <a:miter lim="800000"/>
            <a:headEnd/>
            <a:tailEnd/>
          </a:ln>
        </p:spPr>
      </p:pic>
      <p:sp>
        <p:nvSpPr>
          <p:cNvPr id="8" name="Прямоугольник 7"/>
          <p:cNvSpPr/>
          <p:nvPr/>
        </p:nvSpPr>
        <p:spPr>
          <a:xfrm>
            <a:off x="1901227" y="5938214"/>
            <a:ext cx="6581870" cy="535531"/>
          </a:xfrm>
          <a:prstGeom prst="rect">
            <a:avLst/>
          </a:prstGeom>
        </p:spPr>
        <p:txBody>
          <a:bodyPr wrap="square">
            <a:spAutoFit/>
          </a:bodyPr>
          <a:lstStyle/>
          <a:p>
            <a:pPr algn="ctr">
              <a:lnSpc>
                <a:spcPct val="120000"/>
              </a:lnSpc>
            </a:pPr>
            <a:r>
              <a:rPr lang="kk-KZ"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Көшеде естіген дыбыстардың суретін </a:t>
            </a:r>
            <a:r>
              <a:rPr lang="kk-KZ" sz="24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сал</a:t>
            </a:r>
            <a:endParaRPr lang="ru-RU"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893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sz="3200" b="1" dirty="0">
                <a:solidFill>
                  <a:srgbClr val="002060"/>
                </a:solidFill>
                <a:latin typeface="Times New Roman" panose="02020603050405020304" pitchFamily="18" charset="0"/>
                <a:cs typeface="Times New Roman" panose="02020603050405020304" pitchFamily="18" charset="0"/>
              </a:rPr>
              <a:t>«Қол – мұрын – бас</a:t>
            </a:r>
            <a:r>
              <a:rPr lang="kk-KZ" sz="3200" b="1" i="1" dirty="0">
                <a:solidFill>
                  <a:srgbClr val="002060"/>
                </a:solidFill>
                <a:latin typeface="Times New Roman" panose="02020603050405020304" pitchFamily="18" charset="0"/>
                <a:cs typeface="Times New Roman" panose="02020603050405020304" pitchFamily="18" charset="0"/>
              </a:rPr>
              <a:t>»</a:t>
            </a:r>
            <a:r>
              <a:rPr lang="ru-RU" sz="3200" i="1" dirty="0">
                <a:solidFill>
                  <a:srgbClr val="002060"/>
                </a:solidFill>
                <a:latin typeface="Times New Roman" panose="02020603050405020304" pitchFamily="18" charset="0"/>
                <a:cs typeface="Times New Roman" panose="02020603050405020304" pitchFamily="18" charset="0"/>
              </a:rPr>
              <a:t/>
            </a:r>
            <a:br>
              <a:rPr lang="ru-RU" sz="3200" i="1" dirty="0">
                <a:solidFill>
                  <a:srgbClr val="002060"/>
                </a:solidFill>
                <a:latin typeface="Times New Roman" panose="02020603050405020304" pitchFamily="18" charset="0"/>
                <a:cs typeface="Times New Roman" panose="02020603050405020304" pitchFamily="18" charset="0"/>
              </a:rPr>
            </a:br>
            <a:r>
              <a:rPr lang="ru-RU" sz="2800" i="1" dirty="0" err="1" smtClean="0">
                <a:solidFill>
                  <a:srgbClr val="002060"/>
                </a:solidFill>
                <a:latin typeface="Times New Roman" panose="02020603050405020304" pitchFamily="18" charset="0"/>
                <a:cs typeface="Times New Roman" panose="02020603050405020304" pitchFamily="18" charset="0"/>
              </a:rPr>
              <a:t>Тыңда</a:t>
            </a:r>
            <a:r>
              <a:rPr lang="ru-RU" sz="2800" i="1" dirty="0" smtClean="0">
                <a:solidFill>
                  <a:srgbClr val="002060"/>
                </a:solidFill>
                <a:latin typeface="Times New Roman" panose="02020603050405020304" pitchFamily="18" charset="0"/>
                <a:cs typeface="Times New Roman" panose="02020603050405020304" pitchFamily="18" charset="0"/>
              </a:rPr>
              <a:t> </a:t>
            </a:r>
            <a:r>
              <a:rPr lang="ru-RU" sz="2800" i="1" dirty="0" err="1" smtClean="0">
                <a:solidFill>
                  <a:srgbClr val="002060"/>
                </a:solidFill>
                <a:latin typeface="Times New Roman" panose="02020603050405020304" pitchFamily="18" charset="0"/>
                <a:cs typeface="Times New Roman" panose="02020603050405020304" pitchFamily="18" charset="0"/>
              </a:rPr>
              <a:t>және</a:t>
            </a:r>
            <a:r>
              <a:rPr lang="ru-RU" sz="2800" i="1" dirty="0" smtClean="0">
                <a:solidFill>
                  <a:srgbClr val="002060"/>
                </a:solidFill>
                <a:latin typeface="Times New Roman" panose="02020603050405020304" pitchFamily="18" charset="0"/>
                <a:cs typeface="Times New Roman" panose="02020603050405020304" pitchFamily="18" charset="0"/>
              </a:rPr>
              <a:t> </a:t>
            </a:r>
            <a:r>
              <a:rPr lang="ru-RU" sz="2800" i="1" dirty="0" err="1" smtClean="0">
                <a:solidFill>
                  <a:srgbClr val="002060"/>
                </a:solidFill>
                <a:latin typeface="Times New Roman" panose="02020603050405020304" pitchFamily="18" charset="0"/>
                <a:cs typeface="Times New Roman" panose="02020603050405020304" pitchFamily="18" charset="0"/>
              </a:rPr>
              <a:t>көрсет</a:t>
            </a:r>
            <a:endParaRPr lang="ru-RU" sz="2800"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p:txBody>
          <a:bodyPr/>
          <a:lstStyle/>
          <a:p>
            <a:endParaRPr lang="ru-RU" dirty="0"/>
          </a:p>
        </p:txBody>
      </p:sp>
      <p:pic>
        <p:nvPicPr>
          <p:cNvPr id="4" name="Рисунок 3" descr="https://pngicon.ru/file/uploads/snegovik.png"/>
          <p:cNvPicPr/>
          <p:nvPr/>
        </p:nvPicPr>
        <p:blipFill>
          <a:blip r:embed="rId2"/>
          <a:srcRect/>
          <a:stretch>
            <a:fillRect/>
          </a:stretch>
        </p:blipFill>
        <p:spPr bwMode="auto">
          <a:xfrm>
            <a:off x="588477" y="1600200"/>
            <a:ext cx="7378573" cy="4782493"/>
          </a:xfrm>
          <a:prstGeom prst="rect">
            <a:avLst/>
          </a:prstGeom>
          <a:noFill/>
          <a:ln w="9525">
            <a:noFill/>
            <a:miter lim="800000"/>
            <a:headEnd/>
            <a:tailEnd/>
          </a:ln>
        </p:spPr>
      </p:pic>
    </p:spTree>
    <p:extLst>
      <p:ext uri="{BB962C8B-B14F-4D97-AF65-F5344CB8AC3E}">
        <p14:creationId xmlns:p14="http://schemas.microsoft.com/office/powerpoint/2010/main" val="1667784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4"/>
          <p:cNvSpPr txBox="1"/>
          <p:nvPr/>
        </p:nvSpPr>
        <p:spPr>
          <a:xfrm>
            <a:off x="107950" y="1627187"/>
            <a:ext cx="8707437" cy="306387"/>
          </a:xfrm>
          <a:prstGeom prst="rect">
            <a:avLst/>
          </a:prstGeom>
          <a:noFill/>
          <a:ln>
            <a:noFill/>
          </a:ln>
        </p:spPr>
        <p:txBody>
          <a:bodyPr spcFirstLastPara="1" wrap="square" lIns="91425" tIns="45700" rIns="91425" bIns="45700" anchor="ctr" anchorCtr="0">
            <a:spAutoFit/>
          </a:bodyPr>
          <a:lstStyle/>
          <a:p>
            <a:pPr marL="0" marR="0" lvl="0" indent="187325" algn="ctr" rtl="0">
              <a:lnSpc>
                <a:spcPct val="100000"/>
              </a:lnSpc>
              <a:spcBef>
                <a:spcPts val="0"/>
              </a:spcBef>
              <a:spcAft>
                <a:spcPts val="0"/>
              </a:spcAft>
              <a:buClr>
                <a:srgbClr val="E46C0A"/>
              </a:buClr>
              <a:buSzPts val="1400"/>
              <a:buFont typeface="Times New Roman"/>
              <a:buNone/>
            </a:pPr>
            <a:r>
              <a:rPr lang="en-US" sz="1400" b="0" i="0" u="none">
                <a:solidFill>
                  <a:srgbClr val="E46C0A"/>
                </a:solidFill>
                <a:latin typeface="Times New Roman"/>
                <a:ea typeface="Times New Roman"/>
                <a:cs typeface="Times New Roman"/>
                <a:sym typeface="Times New Roman"/>
              </a:rPr>
              <a:t> </a:t>
            </a:r>
            <a:endParaRPr/>
          </a:p>
        </p:txBody>
      </p:sp>
      <p:sp>
        <p:nvSpPr>
          <p:cNvPr id="184" name="Google Shape;184;p14"/>
          <p:cNvSpPr txBox="1"/>
          <p:nvPr/>
        </p:nvSpPr>
        <p:spPr>
          <a:xfrm>
            <a:off x="179387" y="260350"/>
            <a:ext cx="8856662" cy="1323975"/>
          </a:xfrm>
          <a:prstGeom prst="rect">
            <a:avLst/>
          </a:prstGeom>
          <a:noFill/>
          <a:ln>
            <a:noFill/>
          </a:ln>
        </p:spPr>
        <p:txBody>
          <a:bodyPr spcFirstLastPara="1" wrap="square" lIns="91425" tIns="45700" rIns="91425" bIns="45700" anchor="t" anchorCtr="0">
            <a:spAutoFit/>
          </a:bodyPr>
          <a:lstStyle/>
          <a:p>
            <a:pPr marL="0" marR="0" lvl="0" indent="180975" algn="l" rtl="0">
              <a:lnSpc>
                <a:spcPct val="100000"/>
              </a:lnSpc>
              <a:spcBef>
                <a:spcPts val="0"/>
              </a:spcBef>
              <a:spcAft>
                <a:spcPts val="0"/>
              </a:spcAft>
              <a:buClr>
                <a:schemeClr val="dk1"/>
              </a:buClr>
              <a:buSzPts val="2000"/>
              <a:buFont typeface="Times New Roman"/>
              <a:buNone/>
            </a:pPr>
            <a:r>
              <a:rPr lang="en-US" sz="2000" b="1" i="0" u="none" dirty="0" err="1">
                <a:solidFill>
                  <a:srgbClr val="7030A0"/>
                </a:solidFill>
                <a:latin typeface="Times New Roman"/>
                <a:ea typeface="Times New Roman"/>
                <a:cs typeface="Times New Roman"/>
                <a:sym typeface="Times New Roman"/>
              </a:rPr>
              <a:t>Қортынды</a:t>
            </a:r>
            <a:r>
              <a:rPr lang="en-US" sz="2000" b="1" i="0" u="none" dirty="0">
                <a:solidFill>
                  <a:srgbClr val="7030A0"/>
                </a:solidFill>
                <a:latin typeface="Times New Roman"/>
                <a:ea typeface="Times New Roman"/>
                <a:cs typeface="Times New Roman"/>
                <a:sym typeface="Times New Roman"/>
              </a:rPr>
              <a:t>:</a:t>
            </a:r>
            <a:r>
              <a:rPr lang="en-US" sz="2000" b="1" i="0" u="none" dirty="0">
                <a:solidFill>
                  <a:schemeClr val="dk1"/>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Оқушы</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қандай</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бағдарламамен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оқысы</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да</a:t>
            </a:r>
            <a:r>
              <a:rPr lang="en-US" sz="2000" b="0" i="0" u="none" dirty="0">
                <a:solidFill>
                  <a:srgbClr val="7030A0"/>
                </a:solidFill>
                <a:latin typeface="Times New Roman"/>
                <a:ea typeface="Times New Roman"/>
                <a:cs typeface="Times New Roman"/>
                <a:sym typeface="Times New Roman"/>
              </a:rPr>
              <a:t>, </a:t>
            </a:r>
            <a:r>
              <a:rPr lang="kk-KZ" sz="2000" b="0" i="0" u="none" dirty="0" smtClean="0">
                <a:solidFill>
                  <a:srgbClr val="7030A0"/>
                </a:solidFill>
                <a:latin typeface="Times New Roman"/>
                <a:ea typeface="Times New Roman"/>
                <a:cs typeface="Times New Roman"/>
                <a:sym typeface="Times New Roman"/>
              </a:rPr>
              <a:t>дефектолог, </a:t>
            </a:r>
            <a:r>
              <a:rPr lang="en-US" sz="2000" b="0" i="0" u="none" dirty="0" err="1" smtClean="0">
                <a:solidFill>
                  <a:srgbClr val="7030A0"/>
                </a:solidFill>
                <a:latin typeface="Times New Roman"/>
                <a:ea typeface="Times New Roman"/>
                <a:cs typeface="Times New Roman"/>
                <a:sym typeface="Times New Roman"/>
              </a:rPr>
              <a:t>педагог-психолог</a:t>
            </a:r>
            <a:r>
              <a:rPr lang="en-US" sz="2000" b="0" i="0" u="none" dirty="0" smtClean="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тарапынан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баланың</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таным</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деңгейін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дамытып</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қоршаған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орта</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туралы</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түсінігін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кеңейтіп,адамгершілікке</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тәрбиелей</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отырып,саналы</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өз</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өзіне</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қызмет</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ете</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алатын</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сапалы</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ұрпақ</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тәрбиелеуге</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үлес</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қосуымыз</a:t>
            </a:r>
            <a:r>
              <a:rPr lang="en-US" sz="2000" b="0" i="0" u="none" dirty="0">
                <a:solidFill>
                  <a:srgbClr val="7030A0"/>
                </a:solidFill>
                <a:latin typeface="Times New Roman"/>
                <a:ea typeface="Times New Roman"/>
                <a:cs typeface="Times New Roman"/>
                <a:sym typeface="Times New Roman"/>
              </a:rPr>
              <a:t> </a:t>
            </a:r>
            <a:r>
              <a:rPr lang="en-US" sz="2000" b="0" i="0" u="none" dirty="0" err="1">
                <a:solidFill>
                  <a:srgbClr val="7030A0"/>
                </a:solidFill>
                <a:latin typeface="Times New Roman"/>
                <a:ea typeface="Times New Roman"/>
                <a:cs typeface="Times New Roman"/>
                <a:sym typeface="Times New Roman"/>
              </a:rPr>
              <a:t>қажет</a:t>
            </a:r>
            <a:r>
              <a:rPr lang="en-US" sz="2000" b="0" i="0" u="none" dirty="0">
                <a:solidFill>
                  <a:srgbClr val="7030A0"/>
                </a:solidFill>
                <a:latin typeface="Times New Roman"/>
                <a:ea typeface="Times New Roman"/>
                <a:cs typeface="Times New Roman"/>
                <a:sym typeface="Times New Roman"/>
              </a:rPr>
              <a:t>.</a:t>
            </a:r>
            <a:endParaRPr dirty="0">
              <a:solidFill>
                <a:srgbClr val="7030A0"/>
              </a:solidFill>
            </a:endParaRPr>
          </a:p>
        </p:txBody>
      </p:sp>
      <p:sp>
        <p:nvSpPr>
          <p:cNvPr id="185" name="Google Shape;185;p14"/>
          <p:cNvSpPr txBox="1"/>
          <p:nvPr/>
        </p:nvSpPr>
        <p:spPr>
          <a:xfrm>
            <a:off x="179387" y="1933575"/>
            <a:ext cx="8636000" cy="4524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Мемлекетіміздің әрбір азаматы- ұлттық құндылық, әрбір баласы еліміздің ертеңі екенін ескерсек, әрбір ерекше қажеттілігі бар  оқушының сапалы білім алып, азамат болып, қалыптасуына жағдай жасау  міндетіміз болып табылады. </a:t>
            </a:r>
            <a:endParaRPr/>
          </a:p>
          <a:p>
            <a:pPr marL="0" marR="0" lvl="0" indent="0" algn="l" rtl="0">
              <a:lnSpc>
                <a:spcPct val="10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Ерекше қажеттілігі бар, бір оқушы болса да  білім сапасының жоғарылауы, ұлтымыздың саналы келешегіне қазіргі уақыттан бастап жинақталынып жатқан қор деп түсінуіміз қажет.</a:t>
            </a:r>
            <a:r>
              <a:rPr lang="en-US" sz="2400" b="0" i="0" u="none">
                <a:solidFill>
                  <a:schemeClr val="dk1"/>
                </a:solidFill>
                <a:latin typeface="Arial"/>
                <a:ea typeface="Arial"/>
                <a:cs typeface="Arial"/>
                <a:sym typeface="Arial"/>
              </a:rPr>
              <a:t>     </a:t>
            </a:r>
            <a:r>
              <a:rPr lang="en-US" sz="2400" b="0" i="0" u="none">
                <a:solidFill>
                  <a:schemeClr val="dk1"/>
                </a:solidFill>
                <a:latin typeface="Times New Roman"/>
                <a:ea typeface="Times New Roman"/>
                <a:cs typeface="Times New Roman"/>
                <a:sym typeface="Times New Roman"/>
              </a:rPr>
              <a:t>Сондықтан оларға бұл мүмкіндікті қолдануға қол ұшын беруіміз қажет. Әр адамның өз жұлдызы бар! Бөтен біреудің баласына өз балаңдай қарап, кемшіліктерін кешіре біл, жан дүниесін түсін. Барлық балада кемшілік болады. Олар барлық  уақытта бақытты болуы тиіс!  </a:t>
            </a:r>
            <a:endParaRPr/>
          </a:p>
        </p:txBody>
      </p:sp>
    </p:spTree>
    <p:extLst>
      <p:ext uri="{BB962C8B-B14F-4D97-AF65-F5344CB8AC3E}">
        <p14:creationId xmlns:p14="http://schemas.microsoft.com/office/powerpoint/2010/main" val="17548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pSp>
        <p:nvGrpSpPr>
          <p:cNvPr id="232" name="Google Shape;232;p21"/>
          <p:cNvGrpSpPr/>
          <p:nvPr/>
        </p:nvGrpSpPr>
        <p:grpSpPr>
          <a:xfrm>
            <a:off x="2019378" y="786386"/>
            <a:ext cx="5738993" cy="5299562"/>
            <a:chOff x="1107" y="596"/>
            <a:chExt cx="3831" cy="3806"/>
          </a:xfrm>
        </p:grpSpPr>
        <p:sp>
          <p:nvSpPr>
            <p:cNvPr id="233" name="Google Shape;233;p21"/>
            <p:cNvSpPr/>
            <p:nvPr/>
          </p:nvSpPr>
          <p:spPr>
            <a:xfrm rot="1260000">
              <a:off x="1291" y="1233"/>
              <a:ext cx="1741" cy="1043"/>
            </a:xfrm>
            <a:custGeom>
              <a:avLst/>
              <a:gdLst/>
              <a:ahLst/>
              <a:cxnLst/>
              <a:rect l="l" t="t" r="r" b="b"/>
              <a:pathLst>
                <a:path w="2032" h="1536" extrusionOk="0">
                  <a:moveTo>
                    <a:pt x="1383" y="131"/>
                  </a:moveTo>
                  <a:lnTo>
                    <a:pt x="1451" y="175"/>
                  </a:lnTo>
                  <a:lnTo>
                    <a:pt x="1514" y="223"/>
                  </a:lnTo>
                  <a:lnTo>
                    <a:pt x="1572" y="277"/>
                  </a:lnTo>
                  <a:lnTo>
                    <a:pt x="1626" y="334"/>
                  </a:lnTo>
                  <a:lnTo>
                    <a:pt x="1676" y="395"/>
                  </a:lnTo>
                  <a:lnTo>
                    <a:pt x="1721" y="459"/>
                  </a:lnTo>
                  <a:lnTo>
                    <a:pt x="1763" y="525"/>
                  </a:lnTo>
                  <a:lnTo>
                    <a:pt x="1801" y="592"/>
                  </a:lnTo>
                  <a:lnTo>
                    <a:pt x="1835" y="660"/>
                  </a:lnTo>
                  <a:lnTo>
                    <a:pt x="1866" y="729"/>
                  </a:lnTo>
                  <a:lnTo>
                    <a:pt x="1893" y="798"/>
                  </a:lnTo>
                  <a:lnTo>
                    <a:pt x="1918" y="865"/>
                  </a:lnTo>
                  <a:lnTo>
                    <a:pt x="1940" y="929"/>
                  </a:lnTo>
                  <a:lnTo>
                    <a:pt x="1957" y="993"/>
                  </a:lnTo>
                  <a:lnTo>
                    <a:pt x="1975" y="1053"/>
                  </a:lnTo>
                  <a:lnTo>
                    <a:pt x="1988" y="1108"/>
                  </a:lnTo>
                  <a:lnTo>
                    <a:pt x="2000" y="1161"/>
                  </a:lnTo>
                  <a:lnTo>
                    <a:pt x="2008" y="1209"/>
                  </a:lnTo>
                  <a:lnTo>
                    <a:pt x="2017" y="1250"/>
                  </a:lnTo>
                  <a:lnTo>
                    <a:pt x="2022" y="1286"/>
                  </a:lnTo>
                  <a:lnTo>
                    <a:pt x="2026" y="1316"/>
                  </a:lnTo>
                  <a:lnTo>
                    <a:pt x="2029" y="1336"/>
                  </a:lnTo>
                  <a:lnTo>
                    <a:pt x="2030" y="1349"/>
                  </a:lnTo>
                  <a:lnTo>
                    <a:pt x="2032" y="1355"/>
                  </a:lnTo>
                  <a:lnTo>
                    <a:pt x="2027" y="1356"/>
                  </a:lnTo>
                  <a:lnTo>
                    <a:pt x="2016" y="1361"/>
                  </a:lnTo>
                  <a:lnTo>
                    <a:pt x="1998" y="1368"/>
                  </a:lnTo>
                  <a:lnTo>
                    <a:pt x="1972" y="1378"/>
                  </a:lnTo>
                  <a:lnTo>
                    <a:pt x="1941" y="1390"/>
                  </a:lnTo>
                  <a:lnTo>
                    <a:pt x="1905" y="1405"/>
                  </a:lnTo>
                  <a:lnTo>
                    <a:pt x="1861" y="1419"/>
                  </a:lnTo>
                  <a:lnTo>
                    <a:pt x="1814" y="1434"/>
                  </a:lnTo>
                  <a:lnTo>
                    <a:pt x="1762" y="1450"/>
                  </a:lnTo>
                  <a:lnTo>
                    <a:pt x="1707" y="1466"/>
                  </a:lnTo>
                  <a:lnTo>
                    <a:pt x="1647" y="1480"/>
                  </a:lnTo>
                  <a:lnTo>
                    <a:pt x="1583"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8" y="1469"/>
                  </a:lnTo>
                  <a:lnTo>
                    <a:pt x="716" y="1440"/>
                  </a:lnTo>
                  <a:lnTo>
                    <a:pt x="648"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2"/>
                  </a:lnTo>
                  <a:lnTo>
                    <a:pt x="44" y="427"/>
                  </a:lnTo>
                  <a:lnTo>
                    <a:pt x="32" y="375"/>
                  </a:lnTo>
                  <a:lnTo>
                    <a:pt x="22" y="326"/>
                  </a:lnTo>
                  <a:lnTo>
                    <a:pt x="15" y="286"/>
                  </a:lnTo>
                  <a:lnTo>
                    <a:pt x="9" y="249"/>
                  </a:lnTo>
                  <a:lnTo>
                    <a:pt x="4" y="220"/>
                  </a:lnTo>
                  <a:lnTo>
                    <a:pt x="3" y="199"/>
                  </a:lnTo>
                  <a:lnTo>
                    <a:pt x="0" y="186"/>
                  </a:lnTo>
                  <a:lnTo>
                    <a:pt x="0" y="182"/>
                  </a:lnTo>
                  <a:lnTo>
                    <a:pt x="4" y="179"/>
                  </a:lnTo>
                  <a:lnTo>
                    <a:pt x="16" y="175"/>
                  </a:lnTo>
                  <a:lnTo>
                    <a:pt x="33" y="167"/>
                  </a:lnTo>
                  <a:lnTo>
                    <a:pt x="58" y="157"/>
                  </a:lnTo>
                  <a:lnTo>
                    <a:pt x="90" y="145"/>
                  </a:lnTo>
                  <a:lnTo>
                    <a:pt x="127" y="131"/>
                  </a:lnTo>
                  <a:lnTo>
                    <a:pt x="169" y="116"/>
                  </a:lnTo>
                  <a:lnTo>
                    <a:pt x="217" y="102"/>
                  </a:lnTo>
                  <a:lnTo>
                    <a:pt x="270" y="86"/>
                  </a:lnTo>
                  <a:lnTo>
                    <a:pt x="325" y="70"/>
                  </a:lnTo>
                  <a:lnTo>
                    <a:pt x="385" y="55"/>
                  </a:lnTo>
                  <a:lnTo>
                    <a:pt x="449" y="42"/>
                  </a:lnTo>
                  <a:lnTo>
                    <a:pt x="515" y="29"/>
                  </a:lnTo>
                  <a:lnTo>
                    <a:pt x="583" y="17"/>
                  </a:lnTo>
                  <a:lnTo>
                    <a:pt x="653" y="8"/>
                  </a:lnTo>
                  <a:lnTo>
                    <a:pt x="726" y="2"/>
                  </a:lnTo>
                  <a:lnTo>
                    <a:pt x="801" y="0"/>
                  </a:lnTo>
                  <a:lnTo>
                    <a:pt x="875" y="0"/>
                  </a:lnTo>
                  <a:lnTo>
                    <a:pt x="949" y="4"/>
                  </a:lnTo>
                  <a:lnTo>
                    <a:pt x="1024" y="11"/>
                  </a:lnTo>
                  <a:lnTo>
                    <a:pt x="1098" y="24"/>
                  </a:lnTo>
                  <a:lnTo>
                    <a:pt x="1173" y="43"/>
                  </a:lnTo>
                  <a:lnTo>
                    <a:pt x="1244" y="67"/>
                  </a:lnTo>
                  <a:lnTo>
                    <a:pt x="1314" y="96"/>
                  </a:lnTo>
                  <a:lnTo>
                    <a:pt x="1383" y="131"/>
                  </a:lnTo>
                </a:path>
              </a:pathLst>
            </a:custGeom>
            <a:solidFill>
              <a:srgbClr val="8EB4E3"/>
            </a:solidFill>
            <a:ln w="38100" cap="flat" cmpd="sng">
              <a:solidFill>
                <a:srgbClr val="FFFFFF"/>
              </a:solidFill>
              <a:prstDash val="solid"/>
              <a:round/>
              <a:headEnd type="none" w="med" len="med"/>
              <a:tailEnd type="none" w="med" len="med"/>
            </a:ln>
            <a:effectLst>
              <a:outerShdw blurRad="63500" dist="135002" dir="2928844">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34" name="Google Shape;234;p21"/>
            <p:cNvSpPr/>
            <p:nvPr/>
          </p:nvSpPr>
          <p:spPr>
            <a:xfrm rot="-540000">
              <a:off x="1177" y="2397"/>
              <a:ext cx="1760" cy="1032"/>
            </a:xfrm>
            <a:custGeom>
              <a:avLst/>
              <a:gdLst/>
              <a:ahLst/>
              <a:cxnLst/>
              <a:rect l="l" t="t" r="r" b="b"/>
              <a:pathLst>
                <a:path w="2032" h="1536" extrusionOk="0">
                  <a:moveTo>
                    <a:pt x="648" y="131"/>
                  </a:moveTo>
                  <a:lnTo>
                    <a:pt x="717" y="96"/>
                  </a:lnTo>
                  <a:lnTo>
                    <a:pt x="788" y="67"/>
                  </a:lnTo>
                  <a:lnTo>
                    <a:pt x="860" y="43"/>
                  </a:lnTo>
                  <a:lnTo>
                    <a:pt x="934" y="24"/>
                  </a:lnTo>
                  <a:lnTo>
                    <a:pt x="1008" y="11"/>
                  </a:lnTo>
                  <a:lnTo>
                    <a:pt x="1083" y="4"/>
                  </a:lnTo>
                  <a:lnTo>
                    <a:pt x="1157" y="0"/>
                  </a:lnTo>
                  <a:lnTo>
                    <a:pt x="1232" y="0"/>
                  </a:lnTo>
                  <a:lnTo>
                    <a:pt x="1306" y="3"/>
                  </a:lnTo>
                  <a:lnTo>
                    <a:pt x="1377" y="8"/>
                  </a:lnTo>
                  <a:lnTo>
                    <a:pt x="1449" y="17"/>
                  </a:lnTo>
                  <a:lnTo>
                    <a:pt x="1517" y="29"/>
                  </a:lnTo>
                  <a:lnTo>
                    <a:pt x="1583" y="42"/>
                  </a:lnTo>
                  <a:lnTo>
                    <a:pt x="1647" y="55"/>
                  </a:lnTo>
                  <a:lnTo>
                    <a:pt x="1707" y="70"/>
                  </a:lnTo>
                  <a:lnTo>
                    <a:pt x="1762" y="86"/>
                  </a:lnTo>
                  <a:lnTo>
                    <a:pt x="1815" y="102"/>
                  </a:lnTo>
                  <a:lnTo>
                    <a:pt x="1862" y="116"/>
                  </a:lnTo>
                  <a:lnTo>
                    <a:pt x="1905" y="131"/>
                  </a:lnTo>
                  <a:lnTo>
                    <a:pt x="1942" y="146"/>
                  </a:lnTo>
                  <a:lnTo>
                    <a:pt x="1972" y="157"/>
                  </a:lnTo>
                  <a:lnTo>
                    <a:pt x="1999" y="167"/>
                  </a:lnTo>
                  <a:lnTo>
                    <a:pt x="2016" y="175"/>
                  </a:lnTo>
                  <a:lnTo>
                    <a:pt x="2028" y="179"/>
                  </a:lnTo>
                  <a:lnTo>
                    <a:pt x="2032" y="182"/>
                  </a:lnTo>
                  <a:lnTo>
                    <a:pt x="2031" y="186"/>
                  </a:lnTo>
                  <a:lnTo>
                    <a:pt x="2029" y="200"/>
                  </a:lnTo>
                  <a:lnTo>
                    <a:pt x="2026" y="220"/>
                  </a:lnTo>
                  <a:lnTo>
                    <a:pt x="2022" y="249"/>
                  </a:lnTo>
                  <a:lnTo>
                    <a:pt x="2018" y="286"/>
                  </a:lnTo>
                  <a:lnTo>
                    <a:pt x="2009" y="326"/>
                  </a:lnTo>
                  <a:lnTo>
                    <a:pt x="2000" y="375"/>
                  </a:lnTo>
                  <a:lnTo>
                    <a:pt x="1989" y="427"/>
                  </a:lnTo>
                  <a:lnTo>
                    <a:pt x="1975" y="483"/>
                  </a:lnTo>
                  <a:lnTo>
                    <a:pt x="1958" y="542"/>
                  </a:lnTo>
                  <a:lnTo>
                    <a:pt x="1940" y="607"/>
                  </a:lnTo>
                  <a:lnTo>
                    <a:pt x="1919" y="672"/>
                  </a:lnTo>
                  <a:lnTo>
                    <a:pt x="1894" y="738"/>
                  </a:lnTo>
                  <a:lnTo>
                    <a:pt x="1866" y="806"/>
                  </a:lnTo>
                  <a:lnTo>
                    <a:pt x="1835" y="875"/>
                  </a:lnTo>
                  <a:lnTo>
                    <a:pt x="1802" y="944"/>
                  </a:lnTo>
                  <a:lnTo>
                    <a:pt x="1764" y="1011"/>
                  </a:lnTo>
                  <a:lnTo>
                    <a:pt x="1722" y="1076"/>
                  </a:lnTo>
                  <a:lnTo>
                    <a:pt x="1676" y="1141"/>
                  </a:lnTo>
                  <a:lnTo>
                    <a:pt x="1627" y="1202"/>
                  </a:lnTo>
                  <a:lnTo>
                    <a:pt x="1573" y="1259"/>
                  </a:lnTo>
                  <a:lnTo>
                    <a:pt x="1514" y="1313"/>
                  </a:lnTo>
                  <a:lnTo>
                    <a:pt x="1452" y="1361"/>
                  </a:lnTo>
                  <a:lnTo>
                    <a:pt x="1383" y="1405"/>
                  </a:lnTo>
                  <a:lnTo>
                    <a:pt x="1315" y="1440"/>
                  </a:lnTo>
                  <a:lnTo>
                    <a:pt x="1245" y="1469"/>
                  </a:lnTo>
                  <a:lnTo>
                    <a:pt x="1173" y="1494"/>
                  </a:lnTo>
                  <a:lnTo>
                    <a:pt x="1099" y="1511"/>
                  </a:lnTo>
                  <a:lnTo>
                    <a:pt x="1024" y="1524"/>
                  </a:lnTo>
                  <a:lnTo>
                    <a:pt x="950" y="1532"/>
                  </a:lnTo>
                  <a:lnTo>
                    <a:pt x="876" y="1536"/>
                  </a:lnTo>
                  <a:lnTo>
                    <a:pt x="801" y="1536"/>
                  </a:lnTo>
                  <a:lnTo>
                    <a:pt x="727" y="1533"/>
                  </a:lnTo>
                  <a:lnTo>
                    <a:pt x="654" y="1527"/>
                  </a:lnTo>
                  <a:lnTo>
                    <a:pt x="584" y="1518"/>
                  </a:lnTo>
                  <a:lnTo>
                    <a:pt x="515" y="1507"/>
                  </a:lnTo>
                  <a:lnTo>
                    <a:pt x="450" y="1495"/>
                  </a:lnTo>
                  <a:lnTo>
                    <a:pt x="385" y="1481"/>
                  </a:lnTo>
                  <a:lnTo>
                    <a:pt x="326" y="1466"/>
                  </a:lnTo>
                  <a:lnTo>
                    <a:pt x="270" y="1450"/>
                  </a:lnTo>
                  <a:lnTo>
                    <a:pt x="218" y="1434"/>
                  </a:lnTo>
                  <a:lnTo>
                    <a:pt x="170" y="1419"/>
                  </a:lnTo>
                  <a:lnTo>
                    <a:pt x="127" y="1405"/>
                  </a:lnTo>
                  <a:lnTo>
                    <a:pt x="91" y="1390"/>
                  </a:lnTo>
                  <a:lnTo>
                    <a:pt x="59" y="1378"/>
                  </a:lnTo>
                  <a:lnTo>
                    <a:pt x="34" y="1368"/>
                  </a:lnTo>
                  <a:lnTo>
                    <a:pt x="16" y="1361"/>
                  </a:lnTo>
                  <a:lnTo>
                    <a:pt x="5" y="1357"/>
                  </a:lnTo>
                  <a:lnTo>
                    <a:pt x="0" y="1355"/>
                  </a:lnTo>
                  <a:lnTo>
                    <a:pt x="0" y="1349"/>
                  </a:lnTo>
                  <a:lnTo>
                    <a:pt x="3" y="1336"/>
                  </a:lnTo>
                  <a:lnTo>
                    <a:pt x="5" y="1316"/>
                  </a:lnTo>
                  <a:lnTo>
                    <a:pt x="9" y="1287"/>
                  </a:lnTo>
                  <a:lnTo>
                    <a:pt x="15" y="1250"/>
                  </a:lnTo>
                  <a:lnTo>
                    <a:pt x="22" y="1209"/>
                  </a:lnTo>
                  <a:lnTo>
                    <a:pt x="33" y="1161"/>
                  </a:lnTo>
                  <a:lnTo>
                    <a:pt x="44" y="1109"/>
                  </a:lnTo>
                  <a:lnTo>
                    <a:pt x="57" y="1053"/>
                  </a:lnTo>
                  <a:lnTo>
                    <a:pt x="73" y="993"/>
                  </a:lnTo>
                  <a:lnTo>
                    <a:pt x="92" y="929"/>
                  </a:lnTo>
                  <a:lnTo>
                    <a:pt x="114" y="865"/>
                  </a:lnTo>
                  <a:lnTo>
                    <a:pt x="139" y="798"/>
                  </a:lnTo>
                  <a:lnTo>
                    <a:pt x="167" y="729"/>
                  </a:lnTo>
                  <a:lnTo>
                    <a:pt x="197" y="661"/>
                  </a:lnTo>
                  <a:lnTo>
                    <a:pt x="231" y="592"/>
                  </a:lnTo>
                  <a:lnTo>
                    <a:pt x="269" y="525"/>
                  </a:lnTo>
                  <a:lnTo>
                    <a:pt x="311" y="459"/>
                  </a:lnTo>
                  <a:lnTo>
                    <a:pt x="356" y="395"/>
                  </a:lnTo>
                  <a:lnTo>
                    <a:pt x="406" y="334"/>
                  </a:lnTo>
                  <a:lnTo>
                    <a:pt x="460" y="277"/>
                  </a:lnTo>
                  <a:lnTo>
                    <a:pt x="518" y="223"/>
                  </a:lnTo>
                  <a:lnTo>
                    <a:pt x="581" y="175"/>
                  </a:lnTo>
                  <a:lnTo>
                    <a:pt x="648" y="131"/>
                  </a:lnTo>
                </a:path>
              </a:pathLst>
            </a:custGeom>
            <a:solidFill>
              <a:srgbClr val="0070C0"/>
            </a:solidFill>
            <a:ln w="38100" cap="flat" cmpd="sng">
              <a:solidFill>
                <a:srgbClr val="FFFFFF"/>
              </a:solidFill>
              <a:prstDash val="solid"/>
              <a:round/>
              <a:headEnd type="none" w="med" len="med"/>
              <a:tailEnd type="none" w="med" len="med"/>
            </a:ln>
            <a:effectLst>
              <a:outerShdw blurRad="63500" dist="135002" dir="2928844">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35" name="Google Shape;235;p21"/>
            <p:cNvSpPr/>
            <p:nvPr/>
          </p:nvSpPr>
          <p:spPr>
            <a:xfrm rot="-960000">
              <a:off x="2590" y="2428"/>
              <a:ext cx="1013" cy="1871"/>
            </a:xfrm>
            <a:custGeom>
              <a:avLst/>
              <a:gdLst/>
              <a:ahLst/>
              <a:cxnLst/>
              <a:rect l="l" t="t" r="r" b="b"/>
              <a:pathLst>
                <a:path w="1470" h="2346" extrusionOk="0">
                  <a:moveTo>
                    <a:pt x="1470" y="1173"/>
                  </a:moveTo>
                  <a:lnTo>
                    <a:pt x="1467" y="1246"/>
                  </a:lnTo>
                  <a:lnTo>
                    <a:pt x="1458" y="1319"/>
                  </a:lnTo>
                  <a:lnTo>
                    <a:pt x="1444" y="1390"/>
                  </a:lnTo>
                  <a:lnTo>
                    <a:pt x="1423" y="1462"/>
                  </a:lnTo>
                  <a:lnTo>
                    <a:pt x="1400" y="1529"/>
                  </a:lnTo>
                  <a:lnTo>
                    <a:pt x="1371" y="1596"/>
                  </a:lnTo>
                  <a:lnTo>
                    <a:pt x="1339" y="1662"/>
                  </a:lnTo>
                  <a:lnTo>
                    <a:pt x="1305" y="1725"/>
                  </a:lnTo>
                  <a:lnTo>
                    <a:pt x="1267" y="1784"/>
                  </a:lnTo>
                  <a:lnTo>
                    <a:pt x="1228" y="1843"/>
                  </a:lnTo>
                  <a:lnTo>
                    <a:pt x="1187" y="1898"/>
                  </a:lnTo>
                  <a:lnTo>
                    <a:pt x="1145" y="1952"/>
                  </a:lnTo>
                  <a:lnTo>
                    <a:pt x="1102" y="2002"/>
                  </a:lnTo>
                  <a:lnTo>
                    <a:pt x="1060" y="2050"/>
                  </a:lnTo>
                  <a:lnTo>
                    <a:pt x="1019" y="2094"/>
                  </a:lnTo>
                  <a:lnTo>
                    <a:pt x="978" y="2135"/>
                  </a:lnTo>
                  <a:lnTo>
                    <a:pt x="939" y="2174"/>
                  </a:lnTo>
                  <a:lnTo>
                    <a:pt x="901" y="2207"/>
                  </a:lnTo>
                  <a:lnTo>
                    <a:pt x="866" y="2240"/>
                  </a:lnTo>
                  <a:lnTo>
                    <a:pt x="835" y="2266"/>
                  </a:lnTo>
                  <a:lnTo>
                    <a:pt x="806" y="2291"/>
                  </a:lnTo>
                  <a:lnTo>
                    <a:pt x="783" y="2310"/>
                  </a:lnTo>
                  <a:lnTo>
                    <a:pt x="763" y="2326"/>
                  </a:lnTo>
                  <a:lnTo>
                    <a:pt x="748" y="2336"/>
                  </a:lnTo>
                  <a:lnTo>
                    <a:pt x="739" y="2343"/>
                  </a:lnTo>
                  <a:lnTo>
                    <a:pt x="735" y="2346"/>
                  </a:lnTo>
                  <a:lnTo>
                    <a:pt x="732" y="2343"/>
                  </a:lnTo>
                  <a:lnTo>
                    <a:pt x="723" y="2336"/>
                  </a:lnTo>
                  <a:lnTo>
                    <a:pt x="709" y="2326"/>
                  </a:lnTo>
                  <a:lnTo>
                    <a:pt x="688" y="2310"/>
                  </a:lnTo>
                  <a:lnTo>
                    <a:pt x="665" y="2291"/>
                  </a:lnTo>
                  <a:lnTo>
                    <a:pt x="636" y="2266"/>
                  </a:lnTo>
                  <a:lnTo>
                    <a:pt x="604" y="2240"/>
                  </a:lnTo>
                  <a:lnTo>
                    <a:pt x="570" y="2207"/>
                  </a:lnTo>
                  <a:lnTo>
                    <a:pt x="532" y="2174"/>
                  </a:lnTo>
                  <a:lnTo>
                    <a:pt x="493" y="2135"/>
                  </a:lnTo>
                  <a:lnTo>
                    <a:pt x="452" y="2094"/>
                  </a:lnTo>
                  <a:lnTo>
                    <a:pt x="410" y="2050"/>
                  </a:lnTo>
                  <a:lnTo>
                    <a:pt x="367" y="2002"/>
                  </a:lnTo>
                  <a:lnTo>
                    <a:pt x="325" y="1952"/>
                  </a:lnTo>
                  <a:lnTo>
                    <a:pt x="284" y="1898"/>
                  </a:lnTo>
                  <a:lnTo>
                    <a:pt x="243" y="1843"/>
                  </a:lnTo>
                  <a:lnTo>
                    <a:pt x="204" y="1784"/>
                  </a:lnTo>
                  <a:lnTo>
                    <a:pt x="166" y="1725"/>
                  </a:lnTo>
                  <a:lnTo>
                    <a:pt x="131" y="1662"/>
                  </a:lnTo>
                  <a:lnTo>
                    <a:pt x="100" y="1596"/>
                  </a:lnTo>
                  <a:lnTo>
                    <a:pt x="71" y="1529"/>
                  </a:lnTo>
                  <a:lnTo>
                    <a:pt x="48" y="1462"/>
                  </a:lnTo>
                  <a:lnTo>
                    <a:pt x="27" y="1390"/>
                  </a:lnTo>
                  <a:lnTo>
                    <a:pt x="13" y="1319"/>
                  </a:lnTo>
                  <a:lnTo>
                    <a:pt x="4" y="1246"/>
                  </a:lnTo>
                  <a:lnTo>
                    <a:pt x="0" y="1173"/>
                  </a:lnTo>
                  <a:lnTo>
                    <a:pt x="4" y="1099"/>
                  </a:lnTo>
                  <a:lnTo>
                    <a:pt x="13" y="1026"/>
                  </a:lnTo>
                  <a:lnTo>
                    <a:pt x="27" y="954"/>
                  </a:lnTo>
                  <a:lnTo>
                    <a:pt x="48" y="884"/>
                  </a:lnTo>
                  <a:lnTo>
                    <a:pt x="71" y="816"/>
                  </a:lnTo>
                  <a:lnTo>
                    <a:pt x="100" y="748"/>
                  </a:lnTo>
                  <a:lnTo>
                    <a:pt x="131" y="684"/>
                  </a:lnTo>
                  <a:lnTo>
                    <a:pt x="166" y="621"/>
                  </a:lnTo>
                  <a:lnTo>
                    <a:pt x="204" y="560"/>
                  </a:lnTo>
                  <a:lnTo>
                    <a:pt x="243" y="502"/>
                  </a:lnTo>
                  <a:lnTo>
                    <a:pt x="284" y="446"/>
                  </a:lnTo>
                  <a:lnTo>
                    <a:pt x="325" y="394"/>
                  </a:lnTo>
                  <a:lnTo>
                    <a:pt x="367" y="343"/>
                  </a:lnTo>
                  <a:lnTo>
                    <a:pt x="410" y="295"/>
                  </a:lnTo>
                  <a:lnTo>
                    <a:pt x="452" y="251"/>
                  </a:lnTo>
                  <a:lnTo>
                    <a:pt x="493" y="210"/>
                  </a:lnTo>
                  <a:lnTo>
                    <a:pt x="532" y="171"/>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1"/>
                  </a:lnTo>
                  <a:lnTo>
                    <a:pt x="978" y="210"/>
                  </a:lnTo>
                  <a:lnTo>
                    <a:pt x="1019" y="251"/>
                  </a:lnTo>
                  <a:lnTo>
                    <a:pt x="1060" y="295"/>
                  </a:lnTo>
                  <a:lnTo>
                    <a:pt x="1102" y="343"/>
                  </a:lnTo>
                  <a:lnTo>
                    <a:pt x="1145" y="394"/>
                  </a:lnTo>
                  <a:lnTo>
                    <a:pt x="1187" y="446"/>
                  </a:lnTo>
                  <a:lnTo>
                    <a:pt x="1228" y="502"/>
                  </a:lnTo>
                  <a:lnTo>
                    <a:pt x="1267" y="560"/>
                  </a:lnTo>
                  <a:lnTo>
                    <a:pt x="1305" y="621"/>
                  </a:lnTo>
                  <a:lnTo>
                    <a:pt x="1339" y="684"/>
                  </a:lnTo>
                  <a:lnTo>
                    <a:pt x="1371" y="748"/>
                  </a:lnTo>
                  <a:lnTo>
                    <a:pt x="1400" y="816"/>
                  </a:lnTo>
                  <a:lnTo>
                    <a:pt x="1423" y="884"/>
                  </a:lnTo>
                  <a:lnTo>
                    <a:pt x="1444" y="954"/>
                  </a:lnTo>
                  <a:lnTo>
                    <a:pt x="1458" y="1026"/>
                  </a:lnTo>
                  <a:lnTo>
                    <a:pt x="1467" y="1099"/>
                  </a:lnTo>
                  <a:lnTo>
                    <a:pt x="1470" y="1173"/>
                  </a:lnTo>
                </a:path>
              </a:pathLst>
            </a:custGeom>
            <a:solidFill>
              <a:srgbClr val="FFFF00"/>
            </a:solidFill>
            <a:ln w="38100" cap="flat" cmpd="sng">
              <a:solidFill>
                <a:srgbClr val="FFFFFF"/>
              </a:solidFill>
              <a:prstDash val="solid"/>
              <a:round/>
              <a:headEnd type="none" w="med" len="med"/>
              <a:tailEnd type="none" w="med" len="med"/>
            </a:ln>
            <a:effectLst>
              <a:outerShdw blurRad="63500" dist="135002" dir="2928844">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36" name="Google Shape;236;p21"/>
            <p:cNvSpPr/>
            <p:nvPr/>
          </p:nvSpPr>
          <p:spPr>
            <a:xfrm rot="-1080000">
              <a:off x="3005" y="1926"/>
              <a:ext cx="1795" cy="1177"/>
            </a:xfrm>
            <a:custGeom>
              <a:avLst/>
              <a:gdLst/>
              <a:ahLst/>
              <a:cxnLst/>
              <a:rect l="l" t="t" r="r" b="b"/>
              <a:pathLst>
                <a:path w="2032" h="1536" extrusionOk="0">
                  <a:moveTo>
                    <a:pt x="1383" y="131"/>
                  </a:moveTo>
                  <a:lnTo>
                    <a:pt x="1451" y="175"/>
                  </a:lnTo>
                  <a:lnTo>
                    <a:pt x="1514" y="223"/>
                  </a:lnTo>
                  <a:lnTo>
                    <a:pt x="1572" y="277"/>
                  </a:lnTo>
                  <a:lnTo>
                    <a:pt x="1626" y="334"/>
                  </a:lnTo>
                  <a:lnTo>
                    <a:pt x="1676" y="395"/>
                  </a:lnTo>
                  <a:lnTo>
                    <a:pt x="1721" y="459"/>
                  </a:lnTo>
                  <a:lnTo>
                    <a:pt x="1763" y="525"/>
                  </a:lnTo>
                  <a:lnTo>
                    <a:pt x="1801" y="592"/>
                  </a:lnTo>
                  <a:lnTo>
                    <a:pt x="1835" y="661"/>
                  </a:lnTo>
                  <a:lnTo>
                    <a:pt x="1865" y="729"/>
                  </a:lnTo>
                  <a:lnTo>
                    <a:pt x="1893" y="798"/>
                  </a:lnTo>
                  <a:lnTo>
                    <a:pt x="1918" y="865"/>
                  </a:lnTo>
                  <a:lnTo>
                    <a:pt x="1940" y="929"/>
                  </a:lnTo>
                  <a:lnTo>
                    <a:pt x="1957" y="993"/>
                  </a:lnTo>
                  <a:lnTo>
                    <a:pt x="1975" y="1053"/>
                  </a:lnTo>
                  <a:lnTo>
                    <a:pt x="1988" y="1109"/>
                  </a:lnTo>
                  <a:lnTo>
                    <a:pt x="2000" y="1161"/>
                  </a:lnTo>
                  <a:lnTo>
                    <a:pt x="2008" y="1209"/>
                  </a:lnTo>
                  <a:lnTo>
                    <a:pt x="2017" y="1250"/>
                  </a:lnTo>
                  <a:lnTo>
                    <a:pt x="2021" y="1287"/>
                  </a:lnTo>
                  <a:lnTo>
                    <a:pt x="2026" y="1316"/>
                  </a:lnTo>
                  <a:lnTo>
                    <a:pt x="2029" y="1336"/>
                  </a:lnTo>
                  <a:lnTo>
                    <a:pt x="2030" y="1349"/>
                  </a:lnTo>
                  <a:lnTo>
                    <a:pt x="2032" y="1355"/>
                  </a:lnTo>
                  <a:lnTo>
                    <a:pt x="2027" y="1357"/>
                  </a:lnTo>
                  <a:lnTo>
                    <a:pt x="2016" y="1361"/>
                  </a:lnTo>
                  <a:lnTo>
                    <a:pt x="1998" y="1368"/>
                  </a:lnTo>
                  <a:lnTo>
                    <a:pt x="1972" y="1378"/>
                  </a:lnTo>
                  <a:lnTo>
                    <a:pt x="1941" y="1390"/>
                  </a:lnTo>
                  <a:lnTo>
                    <a:pt x="1905" y="1405"/>
                  </a:lnTo>
                  <a:lnTo>
                    <a:pt x="1861" y="1419"/>
                  </a:lnTo>
                  <a:lnTo>
                    <a:pt x="1814" y="1434"/>
                  </a:lnTo>
                  <a:lnTo>
                    <a:pt x="1762" y="1450"/>
                  </a:lnTo>
                  <a:lnTo>
                    <a:pt x="1706" y="1466"/>
                  </a:lnTo>
                  <a:lnTo>
                    <a:pt x="1647" y="1481"/>
                  </a:lnTo>
                  <a:lnTo>
                    <a:pt x="1582"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7" y="1469"/>
                  </a:lnTo>
                  <a:lnTo>
                    <a:pt x="716" y="1440"/>
                  </a:lnTo>
                  <a:lnTo>
                    <a:pt x="647"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3"/>
                  </a:lnTo>
                  <a:lnTo>
                    <a:pt x="44" y="427"/>
                  </a:lnTo>
                  <a:lnTo>
                    <a:pt x="32" y="375"/>
                  </a:lnTo>
                  <a:lnTo>
                    <a:pt x="22" y="326"/>
                  </a:lnTo>
                  <a:lnTo>
                    <a:pt x="14" y="286"/>
                  </a:lnTo>
                  <a:lnTo>
                    <a:pt x="9" y="249"/>
                  </a:lnTo>
                  <a:lnTo>
                    <a:pt x="4" y="220"/>
                  </a:lnTo>
                  <a:lnTo>
                    <a:pt x="3" y="200"/>
                  </a:lnTo>
                  <a:lnTo>
                    <a:pt x="0" y="186"/>
                  </a:lnTo>
                  <a:lnTo>
                    <a:pt x="0" y="182"/>
                  </a:lnTo>
                  <a:lnTo>
                    <a:pt x="4" y="179"/>
                  </a:lnTo>
                  <a:lnTo>
                    <a:pt x="16" y="175"/>
                  </a:lnTo>
                  <a:lnTo>
                    <a:pt x="33" y="167"/>
                  </a:lnTo>
                  <a:lnTo>
                    <a:pt x="58" y="157"/>
                  </a:lnTo>
                  <a:lnTo>
                    <a:pt x="90" y="146"/>
                  </a:lnTo>
                  <a:lnTo>
                    <a:pt x="127" y="131"/>
                  </a:lnTo>
                  <a:lnTo>
                    <a:pt x="169" y="116"/>
                  </a:lnTo>
                  <a:lnTo>
                    <a:pt x="217" y="102"/>
                  </a:lnTo>
                  <a:lnTo>
                    <a:pt x="270" y="86"/>
                  </a:lnTo>
                  <a:lnTo>
                    <a:pt x="325" y="70"/>
                  </a:lnTo>
                  <a:lnTo>
                    <a:pt x="385" y="55"/>
                  </a:lnTo>
                  <a:lnTo>
                    <a:pt x="449" y="42"/>
                  </a:lnTo>
                  <a:lnTo>
                    <a:pt x="515" y="29"/>
                  </a:lnTo>
                  <a:lnTo>
                    <a:pt x="583" y="17"/>
                  </a:lnTo>
                  <a:lnTo>
                    <a:pt x="653" y="8"/>
                  </a:lnTo>
                  <a:lnTo>
                    <a:pt x="726" y="3"/>
                  </a:lnTo>
                  <a:lnTo>
                    <a:pt x="801" y="0"/>
                  </a:lnTo>
                  <a:lnTo>
                    <a:pt x="875" y="0"/>
                  </a:lnTo>
                  <a:lnTo>
                    <a:pt x="949" y="4"/>
                  </a:lnTo>
                  <a:lnTo>
                    <a:pt x="1024" y="11"/>
                  </a:lnTo>
                  <a:lnTo>
                    <a:pt x="1098" y="24"/>
                  </a:lnTo>
                  <a:lnTo>
                    <a:pt x="1173" y="43"/>
                  </a:lnTo>
                  <a:lnTo>
                    <a:pt x="1244" y="67"/>
                  </a:lnTo>
                  <a:lnTo>
                    <a:pt x="1314" y="96"/>
                  </a:lnTo>
                  <a:lnTo>
                    <a:pt x="1383" y="131"/>
                  </a:lnTo>
                </a:path>
              </a:pathLst>
            </a:custGeom>
            <a:solidFill>
              <a:srgbClr val="FF0000"/>
            </a:solidFill>
            <a:ln w="38100" cap="flat" cmpd="sng">
              <a:solidFill>
                <a:srgbClr val="FFFFFF"/>
              </a:solidFill>
              <a:prstDash val="solid"/>
              <a:round/>
              <a:headEnd type="none" w="med" len="med"/>
              <a:tailEnd type="none" w="med" len="med"/>
            </a:ln>
            <a:effectLst>
              <a:outerShdw blurRad="63500" dist="135002" dir="2928844">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37" name="Google Shape;237;p21"/>
            <p:cNvSpPr/>
            <p:nvPr/>
          </p:nvSpPr>
          <p:spPr>
            <a:xfrm rot="-2220000">
              <a:off x="2414" y="1003"/>
              <a:ext cx="1728" cy="1126"/>
            </a:xfrm>
            <a:custGeom>
              <a:avLst/>
              <a:gdLst/>
              <a:ahLst/>
              <a:cxnLst/>
              <a:rect l="l" t="t" r="r" b="b"/>
              <a:pathLst>
                <a:path w="2032" h="1536" extrusionOk="0">
                  <a:moveTo>
                    <a:pt x="647" y="131"/>
                  </a:moveTo>
                  <a:lnTo>
                    <a:pt x="716" y="96"/>
                  </a:lnTo>
                  <a:lnTo>
                    <a:pt x="787" y="67"/>
                  </a:lnTo>
                  <a:lnTo>
                    <a:pt x="859" y="43"/>
                  </a:lnTo>
                  <a:lnTo>
                    <a:pt x="933" y="25"/>
                  </a:lnTo>
                  <a:lnTo>
                    <a:pt x="1008" y="11"/>
                  </a:lnTo>
                  <a:lnTo>
                    <a:pt x="1082" y="4"/>
                  </a:lnTo>
                  <a:lnTo>
                    <a:pt x="1157" y="0"/>
                  </a:lnTo>
                  <a:lnTo>
                    <a:pt x="1231" y="0"/>
                  </a:lnTo>
                  <a:lnTo>
                    <a:pt x="1305" y="3"/>
                  </a:lnTo>
                  <a:lnTo>
                    <a:pt x="1377" y="8"/>
                  </a:lnTo>
                  <a:lnTo>
                    <a:pt x="1448" y="17"/>
                  </a:lnTo>
                  <a:lnTo>
                    <a:pt x="1517" y="29"/>
                  </a:lnTo>
                  <a:lnTo>
                    <a:pt x="1582" y="42"/>
                  </a:lnTo>
                  <a:lnTo>
                    <a:pt x="1647" y="55"/>
                  </a:lnTo>
                  <a:lnTo>
                    <a:pt x="1706" y="70"/>
                  </a:lnTo>
                  <a:lnTo>
                    <a:pt x="1762" y="86"/>
                  </a:lnTo>
                  <a:lnTo>
                    <a:pt x="1814" y="102"/>
                  </a:lnTo>
                  <a:lnTo>
                    <a:pt x="1861" y="116"/>
                  </a:lnTo>
                  <a:lnTo>
                    <a:pt x="1905" y="131"/>
                  </a:lnTo>
                  <a:lnTo>
                    <a:pt x="1941" y="146"/>
                  </a:lnTo>
                  <a:lnTo>
                    <a:pt x="1972" y="157"/>
                  </a:lnTo>
                  <a:lnTo>
                    <a:pt x="1998" y="167"/>
                  </a:lnTo>
                  <a:lnTo>
                    <a:pt x="2016" y="175"/>
                  </a:lnTo>
                  <a:lnTo>
                    <a:pt x="2027" y="179"/>
                  </a:lnTo>
                  <a:lnTo>
                    <a:pt x="2032" y="182"/>
                  </a:lnTo>
                  <a:lnTo>
                    <a:pt x="2030" y="186"/>
                  </a:lnTo>
                  <a:lnTo>
                    <a:pt x="2029" y="200"/>
                  </a:lnTo>
                  <a:lnTo>
                    <a:pt x="2026" y="220"/>
                  </a:lnTo>
                  <a:lnTo>
                    <a:pt x="2021" y="249"/>
                  </a:lnTo>
                  <a:lnTo>
                    <a:pt x="2017" y="286"/>
                  </a:lnTo>
                  <a:lnTo>
                    <a:pt x="2008" y="327"/>
                  </a:lnTo>
                  <a:lnTo>
                    <a:pt x="2000" y="375"/>
                  </a:lnTo>
                  <a:lnTo>
                    <a:pt x="1988" y="427"/>
                  </a:lnTo>
                  <a:lnTo>
                    <a:pt x="1975" y="483"/>
                  </a:lnTo>
                  <a:lnTo>
                    <a:pt x="1957" y="542"/>
                  </a:lnTo>
                  <a:lnTo>
                    <a:pt x="1940" y="607"/>
                  </a:lnTo>
                  <a:lnTo>
                    <a:pt x="1918" y="672"/>
                  </a:lnTo>
                  <a:lnTo>
                    <a:pt x="1893" y="738"/>
                  </a:lnTo>
                  <a:lnTo>
                    <a:pt x="1865" y="807"/>
                  </a:lnTo>
                  <a:lnTo>
                    <a:pt x="1835" y="875"/>
                  </a:lnTo>
                  <a:lnTo>
                    <a:pt x="1801" y="944"/>
                  </a:lnTo>
                  <a:lnTo>
                    <a:pt x="1763" y="1011"/>
                  </a:lnTo>
                  <a:lnTo>
                    <a:pt x="1721" y="1076"/>
                  </a:lnTo>
                  <a:lnTo>
                    <a:pt x="1676" y="1141"/>
                  </a:lnTo>
                  <a:lnTo>
                    <a:pt x="1626" y="1202"/>
                  </a:lnTo>
                  <a:lnTo>
                    <a:pt x="1572" y="1259"/>
                  </a:lnTo>
                  <a:lnTo>
                    <a:pt x="1514" y="1313"/>
                  </a:lnTo>
                  <a:lnTo>
                    <a:pt x="1451" y="1361"/>
                  </a:lnTo>
                  <a:lnTo>
                    <a:pt x="1383" y="1405"/>
                  </a:lnTo>
                  <a:lnTo>
                    <a:pt x="1314" y="1440"/>
                  </a:lnTo>
                  <a:lnTo>
                    <a:pt x="1244" y="1469"/>
                  </a:lnTo>
                  <a:lnTo>
                    <a:pt x="1173" y="1494"/>
                  </a:lnTo>
                  <a:lnTo>
                    <a:pt x="1098" y="1511"/>
                  </a:lnTo>
                  <a:lnTo>
                    <a:pt x="1024" y="1524"/>
                  </a:lnTo>
                  <a:lnTo>
                    <a:pt x="949" y="1532"/>
                  </a:lnTo>
                  <a:lnTo>
                    <a:pt x="875" y="1536"/>
                  </a:lnTo>
                  <a:lnTo>
                    <a:pt x="801" y="1536"/>
                  </a:lnTo>
                  <a:lnTo>
                    <a:pt x="726" y="1533"/>
                  </a:lnTo>
                  <a:lnTo>
                    <a:pt x="653" y="1527"/>
                  </a:lnTo>
                  <a:lnTo>
                    <a:pt x="583" y="1519"/>
                  </a:lnTo>
                  <a:lnTo>
                    <a:pt x="515" y="1507"/>
                  </a:lnTo>
                  <a:lnTo>
                    <a:pt x="449" y="1495"/>
                  </a:lnTo>
                  <a:lnTo>
                    <a:pt x="385" y="1481"/>
                  </a:lnTo>
                  <a:lnTo>
                    <a:pt x="325" y="1466"/>
                  </a:lnTo>
                  <a:lnTo>
                    <a:pt x="270" y="1450"/>
                  </a:lnTo>
                  <a:lnTo>
                    <a:pt x="217" y="1434"/>
                  </a:lnTo>
                  <a:lnTo>
                    <a:pt x="169" y="1419"/>
                  </a:lnTo>
                  <a:lnTo>
                    <a:pt x="127" y="1405"/>
                  </a:lnTo>
                  <a:lnTo>
                    <a:pt x="90" y="1390"/>
                  </a:lnTo>
                  <a:lnTo>
                    <a:pt x="58" y="1379"/>
                  </a:lnTo>
                  <a:lnTo>
                    <a:pt x="33" y="1368"/>
                  </a:lnTo>
                  <a:lnTo>
                    <a:pt x="16" y="1361"/>
                  </a:lnTo>
                  <a:lnTo>
                    <a:pt x="4" y="1357"/>
                  </a:lnTo>
                  <a:lnTo>
                    <a:pt x="0" y="1355"/>
                  </a:lnTo>
                  <a:lnTo>
                    <a:pt x="0" y="1349"/>
                  </a:lnTo>
                  <a:lnTo>
                    <a:pt x="3" y="1336"/>
                  </a:lnTo>
                  <a:lnTo>
                    <a:pt x="4" y="1316"/>
                  </a:lnTo>
                  <a:lnTo>
                    <a:pt x="9" y="1287"/>
                  </a:lnTo>
                  <a:lnTo>
                    <a:pt x="14" y="1250"/>
                  </a:lnTo>
                  <a:lnTo>
                    <a:pt x="22" y="1209"/>
                  </a:lnTo>
                  <a:lnTo>
                    <a:pt x="32" y="1161"/>
                  </a:lnTo>
                  <a:lnTo>
                    <a:pt x="44" y="1109"/>
                  </a:lnTo>
                  <a:lnTo>
                    <a:pt x="57" y="1053"/>
                  </a:lnTo>
                  <a:lnTo>
                    <a:pt x="73" y="993"/>
                  </a:lnTo>
                  <a:lnTo>
                    <a:pt x="92" y="929"/>
                  </a:lnTo>
                  <a:lnTo>
                    <a:pt x="114" y="865"/>
                  </a:lnTo>
                  <a:lnTo>
                    <a:pt x="138" y="798"/>
                  </a:lnTo>
                  <a:lnTo>
                    <a:pt x="166" y="729"/>
                  </a:lnTo>
                  <a:lnTo>
                    <a:pt x="197" y="661"/>
                  </a:lnTo>
                  <a:lnTo>
                    <a:pt x="230" y="592"/>
                  </a:lnTo>
                  <a:lnTo>
                    <a:pt x="268" y="525"/>
                  </a:lnTo>
                  <a:lnTo>
                    <a:pt x="311" y="459"/>
                  </a:lnTo>
                  <a:lnTo>
                    <a:pt x="356" y="395"/>
                  </a:lnTo>
                  <a:lnTo>
                    <a:pt x="405" y="334"/>
                  </a:lnTo>
                  <a:lnTo>
                    <a:pt x="459" y="277"/>
                  </a:lnTo>
                  <a:lnTo>
                    <a:pt x="518" y="223"/>
                  </a:lnTo>
                  <a:lnTo>
                    <a:pt x="580" y="175"/>
                  </a:lnTo>
                  <a:lnTo>
                    <a:pt x="647" y="131"/>
                  </a:lnTo>
                </a:path>
              </a:pathLst>
            </a:custGeom>
            <a:solidFill>
              <a:schemeClr val="lt1"/>
            </a:solidFill>
            <a:ln w="38100" cap="flat" cmpd="sng">
              <a:solidFill>
                <a:srgbClr val="FFFFFF"/>
              </a:solidFill>
              <a:prstDash val="solid"/>
              <a:round/>
              <a:headEnd type="none" w="med" len="med"/>
              <a:tailEnd type="none" w="med" len="med"/>
            </a:ln>
            <a:effectLst>
              <a:outerShdw blurRad="63500" dist="135002" dir="2928844">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238" name="Google Shape;238;p21"/>
            <p:cNvGrpSpPr/>
            <p:nvPr/>
          </p:nvGrpSpPr>
          <p:grpSpPr>
            <a:xfrm>
              <a:off x="2667" y="2019"/>
              <a:ext cx="821" cy="838"/>
              <a:chOff x="2591" y="1722"/>
              <a:chExt cx="1786" cy="1833"/>
            </a:xfrm>
          </p:grpSpPr>
          <p:sp>
            <p:nvSpPr>
              <p:cNvPr id="239" name="Google Shape;239;p21"/>
              <p:cNvSpPr/>
              <p:nvPr/>
            </p:nvSpPr>
            <p:spPr>
              <a:xfrm>
                <a:off x="2591" y="1722"/>
                <a:ext cx="1786" cy="1833"/>
              </a:xfrm>
              <a:prstGeom prst="ellipse">
                <a:avLst/>
              </a:prstGeom>
              <a:gradFill>
                <a:gsLst>
                  <a:gs pos="0">
                    <a:srgbClr val="FF3300"/>
                  </a:gs>
                  <a:gs pos="100000">
                    <a:srgbClr val="3E0C00"/>
                  </a:gs>
                </a:gsLst>
                <a:lin ang="5400000" scaled="0"/>
              </a:gradFill>
              <a:ln w="38100" cap="flat" cmpd="sng">
                <a:solidFill>
                  <a:srgbClr val="FFFFFF"/>
                </a:solidFill>
                <a:prstDash val="solid"/>
                <a:miter lim="800000"/>
                <a:headEnd type="none" w="sm" len="sm"/>
                <a:tailEnd type="none" w="sm" len="sm"/>
              </a:ln>
              <a:effectLst>
                <a:outerShdw blurRad="63500" dist="91581" dir="3378596">
                  <a:srgbClr val="B2B2B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40" name="Google Shape;240;p21"/>
              <p:cNvSpPr/>
              <p:nvPr/>
            </p:nvSpPr>
            <p:spPr>
              <a:xfrm>
                <a:off x="2904" y="1751"/>
                <a:ext cx="1295" cy="634"/>
              </a:xfrm>
              <a:custGeom>
                <a:avLst/>
                <a:gdLst/>
                <a:ahLst/>
                <a:cxnLst/>
                <a:rect l="l" t="t" r="r" b="b"/>
                <a:pathLst>
                  <a:path w="1321" h="712" extrusionOk="0">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a:gsLst>
                  <a:gs pos="0">
                    <a:schemeClr val="dk1"/>
                  </a:gs>
                  <a:gs pos="100000">
                    <a:srgbClr val="FF3300"/>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pic>
        <p:nvPicPr>
          <p:cNvPr id="241" name="Google Shape;241;p21" descr="401.gif"/>
          <p:cNvPicPr preferRelativeResize="0"/>
          <p:nvPr/>
        </p:nvPicPr>
        <p:blipFill rotWithShape="1">
          <a:blip r:embed="rId3">
            <a:alphaModFix/>
          </a:blip>
          <a:srcRect/>
          <a:stretch/>
        </p:blipFill>
        <p:spPr>
          <a:xfrm>
            <a:off x="0" y="104775"/>
            <a:ext cx="9144000" cy="6858000"/>
          </a:xfrm>
          <a:prstGeom prst="rect">
            <a:avLst/>
          </a:prstGeom>
          <a:noFill/>
          <a:ln>
            <a:noFill/>
          </a:ln>
        </p:spPr>
      </p:pic>
      <p:sp>
        <p:nvSpPr>
          <p:cNvPr id="242" name="Google Shape;242;p21"/>
          <p:cNvSpPr/>
          <p:nvPr/>
        </p:nvSpPr>
        <p:spPr>
          <a:xfrm>
            <a:off x="250825" y="3357562"/>
            <a:ext cx="8893175" cy="3214687"/>
          </a:xfrm>
          <a:prstGeom prst="roundRect">
            <a:avLst>
              <a:gd name="adj" fmla="val 16667"/>
            </a:avLst>
          </a:prstGeom>
          <a:gradFill>
            <a:gsLst>
              <a:gs pos="0">
                <a:srgbClr val="C9B5E8"/>
              </a:gs>
              <a:gs pos="35000">
                <a:srgbClr val="D9CBEE"/>
              </a:gs>
              <a:gs pos="100000">
                <a:srgbClr val="F0EAF9"/>
              </a:gs>
            </a:gsLst>
            <a:lin ang="16200000" scaled="0"/>
          </a:gradFill>
          <a:ln w="9525" cap="flat" cmpd="sng">
            <a:solidFill>
              <a:srgbClr val="7D60A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b="0" i="1" u="none">
                <a:solidFill>
                  <a:schemeClr val="dk1"/>
                </a:solidFill>
                <a:latin typeface="Times New Roman"/>
                <a:ea typeface="Times New Roman"/>
                <a:cs typeface="Times New Roman"/>
                <a:sym typeface="Times New Roman"/>
              </a:rPr>
              <a:t> Тыңдағандарыңызға рахмет!!!</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p:cNvPicPr preferRelativeResize="0"/>
          <p:nvPr/>
        </p:nvPicPr>
        <p:blipFill rotWithShape="1">
          <a:blip r:embed="rId3">
            <a:alphaModFix/>
          </a:blip>
          <a:srcRect/>
          <a:stretch/>
        </p:blipFill>
        <p:spPr>
          <a:xfrm>
            <a:off x="219919" y="289367"/>
            <a:ext cx="8704161" cy="6568633"/>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p:cNvPicPr preferRelativeResize="0"/>
          <p:nvPr/>
        </p:nvPicPr>
        <p:blipFill rotWithShape="1">
          <a:blip r:embed="rId3">
            <a:alphaModFix/>
          </a:blip>
          <a:srcRect/>
          <a:stretch/>
        </p:blipFill>
        <p:spPr>
          <a:xfrm>
            <a:off x="-6350" y="0"/>
            <a:ext cx="9163050" cy="68580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5"/>
          <p:cNvPicPr preferRelativeResize="0"/>
          <p:nvPr/>
        </p:nvPicPr>
        <p:blipFill rotWithShape="1">
          <a:blip r:embed="rId3">
            <a:alphaModFix/>
          </a:blip>
          <a:srcRect/>
          <a:stretch/>
        </p:blipFill>
        <p:spPr>
          <a:xfrm>
            <a:off x="0" y="419582"/>
            <a:ext cx="8669438" cy="601883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txBox="1">
            <a:spLocks noGrp="1"/>
          </p:cNvSpPr>
          <p:nvPr>
            <p:ph type="title"/>
          </p:nvPr>
        </p:nvSpPr>
        <p:spPr>
          <a:xfrm>
            <a:off x="5000625" y="214312"/>
            <a:ext cx="3500437" cy="178593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1E1C11"/>
              </a:buClr>
              <a:buSzPts val="5400"/>
              <a:buFont typeface="Times New Roman"/>
              <a:buNone/>
            </a:pPr>
            <a:r>
              <a:rPr lang="en-US" sz="5400" b="1" i="1" u="none">
                <a:solidFill>
                  <a:srgbClr val="1E1C11"/>
                </a:solidFill>
                <a:latin typeface="Times New Roman"/>
                <a:ea typeface="Times New Roman"/>
                <a:cs typeface="Times New Roman"/>
                <a:sym typeface="Times New Roman"/>
              </a:rPr>
              <a:t>Мақсаты </a:t>
            </a:r>
            <a:endParaRPr/>
          </a:p>
        </p:txBody>
      </p:sp>
      <p:sp>
        <p:nvSpPr>
          <p:cNvPr id="118" name="Google Shape;118;p6"/>
          <p:cNvSpPr txBox="1">
            <a:spLocks noGrp="1"/>
          </p:cNvSpPr>
          <p:nvPr>
            <p:ph type="body" idx="1"/>
          </p:nvPr>
        </p:nvSpPr>
        <p:spPr>
          <a:xfrm>
            <a:off x="250825" y="3789362"/>
            <a:ext cx="8501062" cy="271462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1E1C11"/>
              </a:buClr>
              <a:buSzPts val="3600"/>
              <a:buNone/>
            </a:pPr>
            <a:r>
              <a:rPr lang="en-US" sz="3600" b="0" i="0" u="none">
                <a:solidFill>
                  <a:srgbClr val="1E1C11"/>
                </a:solidFill>
                <a:latin typeface="Times New Roman"/>
                <a:ea typeface="Times New Roman"/>
                <a:cs typeface="Times New Roman"/>
                <a:sym typeface="Times New Roman"/>
              </a:rPr>
              <a:t>Ерекше оқытуды қажет ететін балалардың білім деңгейін көтеріп, өмірге қажетті бі-лім, білік дағдысын, тәртібін қалыптасты-руға байланысты түрлі шаралар жасап қолдану. </a:t>
            </a:r>
            <a:endParaRPr/>
          </a:p>
          <a:p>
            <a:pPr marL="0" lvl="0" indent="0" algn="l" rtl="0">
              <a:spcBef>
                <a:spcPts val="720"/>
              </a:spcBef>
              <a:spcAft>
                <a:spcPts val="0"/>
              </a:spcAft>
              <a:buClr>
                <a:schemeClr val="dk1"/>
              </a:buClr>
              <a:buSzPts val="3600"/>
              <a:buNone/>
            </a:pPr>
            <a:endParaRPr sz="3600" b="0" i="0" u="none">
              <a:solidFill>
                <a:srgbClr val="1E1C11"/>
              </a:solidFill>
              <a:latin typeface="Times New Roman"/>
              <a:ea typeface="Times New Roman"/>
              <a:cs typeface="Times New Roman"/>
              <a:sym typeface="Times New Roman"/>
            </a:endParaRPr>
          </a:p>
        </p:txBody>
      </p:sp>
      <p:pic>
        <p:nvPicPr>
          <p:cNvPr id="119" name="Google Shape;119;p6"/>
          <p:cNvPicPr preferRelativeResize="0">
            <a:picLocks noGrp="1"/>
          </p:cNvPicPr>
          <p:nvPr>
            <p:ph type="body" idx="1"/>
          </p:nvPr>
        </p:nvPicPr>
        <p:blipFill rotWithShape="1">
          <a:blip r:embed="rId3">
            <a:alphaModFix/>
          </a:blip>
          <a:srcRect l="12500" r="12500"/>
          <a:stretch/>
        </p:blipFill>
        <p:spPr>
          <a:xfrm>
            <a:off x="642937" y="357187"/>
            <a:ext cx="4071937" cy="32861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7"/>
          <p:cNvSpPr txBox="1">
            <a:spLocks noGrp="1"/>
          </p:cNvSpPr>
          <p:nvPr>
            <p:ph type="title"/>
          </p:nvPr>
        </p:nvSpPr>
        <p:spPr>
          <a:xfrm>
            <a:off x="663575" y="188912"/>
            <a:ext cx="8229600" cy="1143000"/>
          </a:xfrm>
          <a:prstGeom prst="rect">
            <a:avLst/>
          </a:prstGeom>
          <a:solidFill>
            <a:srgbClr val="8064A2"/>
          </a:solidFill>
          <a:ln w="9525" cap="flat" cmpd="sng">
            <a:solidFill>
              <a:srgbClr val="F6924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7375E"/>
              </a:buClr>
              <a:buSzPts val="7200"/>
              <a:buFont typeface="Times New Roman"/>
              <a:buNone/>
            </a:pPr>
            <a:r>
              <a:rPr lang="en-US" sz="7200" b="0" i="0" u="none">
                <a:solidFill>
                  <a:srgbClr val="17375E"/>
                </a:solidFill>
                <a:latin typeface="Times New Roman"/>
                <a:ea typeface="Times New Roman"/>
                <a:cs typeface="Times New Roman"/>
                <a:sym typeface="Times New Roman"/>
              </a:rPr>
              <a:t>Кіріспе</a:t>
            </a:r>
            <a:endParaRPr/>
          </a:p>
        </p:txBody>
      </p:sp>
      <p:sp>
        <p:nvSpPr>
          <p:cNvPr id="125" name="Google Shape;125;p7"/>
          <p:cNvSpPr txBox="1">
            <a:spLocks noGrp="1"/>
          </p:cNvSpPr>
          <p:nvPr>
            <p:ph type="body" idx="1"/>
          </p:nvPr>
        </p:nvSpPr>
        <p:spPr>
          <a:xfrm>
            <a:off x="250825" y="1484312"/>
            <a:ext cx="8642350" cy="5257800"/>
          </a:xfrm>
          <a:prstGeom prst="rect">
            <a:avLst/>
          </a:prstGeom>
          <a:solidFill>
            <a:srgbClr val="CCC1DA"/>
          </a:solidFill>
          <a:ln w="9525" cap="flat" cmpd="sng">
            <a:solidFill>
              <a:srgbClr val="F6924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chemeClr val="dk1"/>
              </a:buClr>
              <a:buSzPts val="3100"/>
              <a:buFont typeface="Arial"/>
              <a:buNone/>
            </a:pPr>
            <a:endParaRPr sz="3100" b="0" i="0" u="none" strike="noStrike" cap="none" dirty="0">
              <a:solidFill>
                <a:srgbClr val="1E1C11"/>
              </a:solidFill>
              <a:latin typeface="Times New Roman"/>
              <a:ea typeface="Times New Roman"/>
              <a:cs typeface="Times New Roman"/>
              <a:sym typeface="Times New Roman"/>
            </a:endParaRPr>
          </a:p>
          <a:p>
            <a:pPr marL="0" marR="0" lvl="0" indent="-177800" algn="just" rtl="0">
              <a:lnSpc>
                <a:spcPct val="90000"/>
              </a:lnSpc>
              <a:spcBef>
                <a:spcPts val="560"/>
              </a:spcBef>
              <a:spcAft>
                <a:spcPts val="0"/>
              </a:spcAft>
              <a:buClr>
                <a:srgbClr val="1E1C11"/>
              </a:buClr>
              <a:buSzPts val="2800"/>
              <a:buFont typeface="Arial"/>
              <a:buChar char="•"/>
            </a:pPr>
            <a:r>
              <a:rPr lang="en-US" sz="2800" b="0" i="0" u="none" strike="noStrike" cap="none" dirty="0" err="1">
                <a:solidFill>
                  <a:schemeClr val="tx1"/>
                </a:solidFill>
                <a:latin typeface="Times New Roman"/>
                <a:ea typeface="Times New Roman"/>
                <a:cs typeface="Times New Roman"/>
                <a:sym typeface="Times New Roman"/>
              </a:rPr>
              <a:t>Мемлекет</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ерекше</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оқытуды</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қажет</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ететін</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азаматтардың</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білім</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алуына</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дамуындағы</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ауытқуды</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түзетуіне</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және</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әлеуметтік</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бейімделуіне</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жағдай</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жасауды</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қамтамасыз</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етеді</a:t>
            </a:r>
            <a:r>
              <a:rPr lang="en-US" sz="2800" b="0" i="0" u="none" strike="noStrike" cap="none" dirty="0">
                <a:solidFill>
                  <a:schemeClr val="tx1"/>
                </a:solidFill>
                <a:latin typeface="Times New Roman"/>
                <a:ea typeface="Times New Roman"/>
                <a:cs typeface="Times New Roman"/>
                <a:sym typeface="Times New Roman"/>
              </a:rPr>
              <a:t>. </a:t>
            </a:r>
            <a:endParaRPr dirty="0">
              <a:solidFill>
                <a:schemeClr val="tx1"/>
              </a:solidFill>
            </a:endParaRPr>
          </a:p>
          <a:p>
            <a:pPr marL="0" marR="0" lvl="0" indent="-177800" algn="l" rtl="0">
              <a:lnSpc>
                <a:spcPct val="90000"/>
              </a:lnSpc>
              <a:spcBef>
                <a:spcPts val="560"/>
              </a:spcBef>
              <a:spcAft>
                <a:spcPts val="0"/>
              </a:spcAft>
              <a:buClr>
                <a:srgbClr val="000000"/>
              </a:buClr>
              <a:buSzPts val="2800"/>
              <a:buFont typeface="Arial"/>
              <a:buChar char="•"/>
            </a:pPr>
            <a:r>
              <a:rPr lang="en-US" sz="2800" b="0" i="0" u="none" strike="noStrike" cap="none" dirty="0" err="1">
                <a:solidFill>
                  <a:schemeClr val="tx1"/>
                </a:solidFill>
                <a:latin typeface="Times New Roman"/>
                <a:ea typeface="Times New Roman"/>
                <a:cs typeface="Times New Roman"/>
                <a:sym typeface="Times New Roman"/>
              </a:rPr>
              <a:t>Инклюзивті</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білім</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беруді</a:t>
            </a:r>
            <a:r>
              <a:rPr lang="en-US" sz="2800" b="0" i="0" u="none" strike="noStrike" cap="none" dirty="0">
                <a:solidFill>
                  <a:schemeClr val="tx1"/>
                </a:solidFill>
                <a:latin typeface="Times New Roman"/>
                <a:ea typeface="Times New Roman"/>
                <a:cs typeface="Times New Roman"/>
                <a:sym typeface="Times New Roman"/>
              </a:rPr>
              <a:t>  </a:t>
            </a:r>
            <a:r>
              <a:rPr lang="en-US" sz="2800" b="0" i="0" u="none" strike="noStrike" cap="none" dirty="0" err="1">
                <a:solidFill>
                  <a:schemeClr val="tx1"/>
                </a:solidFill>
                <a:latin typeface="Times New Roman"/>
                <a:ea typeface="Times New Roman"/>
                <a:cs typeface="Times New Roman"/>
                <a:sym typeface="Times New Roman"/>
              </a:rPr>
              <a:t>іск</a:t>
            </a:r>
            <a:r>
              <a:rPr lang="en-US" sz="2800" b="0" i="0" u="none" strike="noStrike" cap="none" dirty="0" err="1">
                <a:solidFill>
                  <a:srgbClr val="000000"/>
                </a:solidFill>
                <a:latin typeface="Times New Roman"/>
                <a:ea typeface="Times New Roman"/>
                <a:cs typeface="Times New Roman"/>
                <a:sym typeface="Times New Roman"/>
              </a:rPr>
              <a:t>е</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асыру</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отбасының</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белсенді</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қатысуымен</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коррекциялық-педагогикалық</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және</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баланың</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жеке</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қажеттіліктерін</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әлеуметтік</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қолдау</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мен</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балалардың</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жеке</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ерекшеліктерінің</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білім</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алу</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ортасына</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бейімделуі</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және</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білім</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алуына</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қатысты</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қажеттіліктерін</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яғни</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білім</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алуға</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толық</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жағдайларды</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жасау</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жолымен</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жүзеге</a:t>
            </a:r>
            <a:r>
              <a:rPr lang="en-US" sz="2800" b="0" i="0" u="none" strike="noStrike" cap="none" dirty="0">
                <a:solidFill>
                  <a:srgbClr val="000000"/>
                </a:solidFill>
                <a:latin typeface="Times New Roman"/>
                <a:ea typeface="Times New Roman"/>
                <a:cs typeface="Times New Roman"/>
                <a:sym typeface="Times New Roman"/>
              </a:rPr>
              <a:t> </a:t>
            </a:r>
            <a:r>
              <a:rPr lang="en-US" sz="2800" b="0" i="0" u="none" strike="noStrike" cap="none" dirty="0" err="1">
                <a:solidFill>
                  <a:srgbClr val="000000"/>
                </a:solidFill>
                <a:latin typeface="Times New Roman"/>
                <a:ea typeface="Times New Roman"/>
                <a:cs typeface="Times New Roman"/>
                <a:sym typeface="Times New Roman"/>
              </a:rPr>
              <a:t>асырылады</a:t>
            </a:r>
            <a:r>
              <a:rPr lang="en-US" sz="2800" b="0" i="0" u="none" strike="noStrike" cap="none" dirty="0">
                <a:solidFill>
                  <a:srgbClr val="000000"/>
                </a:solidFill>
                <a:latin typeface="Times New Roman"/>
                <a:ea typeface="Times New Roman"/>
                <a:cs typeface="Times New Roman"/>
                <a:sym typeface="Times New Roman"/>
              </a:rPr>
              <a:t>. </a:t>
            </a:r>
            <a:endParaRPr dirty="0"/>
          </a:p>
          <a:p>
            <a:pPr marL="342900" marR="0" lvl="0" indent="-165100" algn="l" rtl="0">
              <a:spcBef>
                <a:spcPts val="560"/>
              </a:spcBef>
              <a:spcAft>
                <a:spcPts val="0"/>
              </a:spcAft>
              <a:buClr>
                <a:schemeClr val="dk1"/>
              </a:buClr>
              <a:buSzPts val="2800"/>
              <a:buFont typeface="Arial"/>
              <a:buNone/>
            </a:pPr>
            <a:endParaRPr sz="2800" b="0" i="0" u="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8"/>
          <p:cNvGrpSpPr/>
          <p:nvPr/>
        </p:nvGrpSpPr>
        <p:grpSpPr>
          <a:xfrm>
            <a:off x="184150" y="3497262"/>
            <a:ext cx="2728912" cy="2857500"/>
            <a:chOff x="720" y="1490"/>
            <a:chExt cx="1363" cy="1800"/>
          </a:xfrm>
        </p:grpSpPr>
        <p:sp>
          <p:nvSpPr>
            <p:cNvPr id="131" name="Google Shape;131;p8"/>
            <p:cNvSpPr/>
            <p:nvPr/>
          </p:nvSpPr>
          <p:spPr>
            <a:xfrm>
              <a:off x="720" y="1490"/>
              <a:ext cx="1363" cy="1800"/>
            </a:xfrm>
            <a:prstGeom prst="roundRect">
              <a:avLst>
                <a:gd name="adj" fmla="val 3782"/>
              </a:avLst>
            </a:prstGeom>
            <a:gradFill>
              <a:gsLst>
                <a:gs pos="0">
                  <a:srgbClr val="4E91D4"/>
                </a:gs>
                <a:gs pos="100000">
                  <a:srgbClr val="3477A4"/>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2" name="Google Shape;132;p8"/>
            <p:cNvSpPr/>
            <p:nvPr/>
          </p:nvSpPr>
          <p:spPr>
            <a:xfrm>
              <a:off x="741" y="1495"/>
              <a:ext cx="1322" cy="1766"/>
            </a:xfrm>
            <a:prstGeom prst="roundRect">
              <a:avLst>
                <a:gd name="adj" fmla="val 16667"/>
              </a:avLst>
            </a:prstGeom>
            <a:solidFill>
              <a:srgbClr val="3CA1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3" name="Google Shape;133;p8"/>
            <p:cNvSpPr/>
            <p:nvPr/>
          </p:nvSpPr>
          <p:spPr>
            <a:xfrm>
              <a:off x="752" y="1509"/>
              <a:ext cx="1304" cy="446"/>
            </a:xfrm>
            <a:prstGeom prst="roundRect">
              <a:avLst>
                <a:gd name="adj" fmla="val 10800"/>
              </a:avLst>
            </a:prstGeom>
            <a:gradFill>
              <a:gsLst>
                <a:gs pos="0">
                  <a:srgbClr val="BEE0F7"/>
                </a:gs>
                <a:gs pos="100000">
                  <a:srgbClr val="3CA1E6">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4" name="Google Shape;134;p8"/>
            <p:cNvSpPr txBox="1"/>
            <p:nvPr/>
          </p:nvSpPr>
          <p:spPr>
            <a:xfrm>
              <a:off x="731" y="1553"/>
              <a:ext cx="1333" cy="14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0253F"/>
                </a:buClr>
                <a:buSzPts val="2400"/>
                <a:buFont typeface="Times New Roman"/>
                <a:buNone/>
              </a:pPr>
              <a:r>
                <a:rPr lang="en-US" sz="2400" b="1" i="1" u="none">
                  <a:solidFill>
                    <a:srgbClr val="10253F"/>
                  </a:solidFill>
                  <a:latin typeface="Times New Roman"/>
                  <a:ea typeface="Times New Roman"/>
                  <a:cs typeface="Times New Roman"/>
                  <a:sym typeface="Times New Roman"/>
                </a:rPr>
                <a:t>- инклюзивті білім беру үшін жағдайлар туғызатын мектептер үлесін арттыру; </a:t>
              </a:r>
              <a:endParaRPr/>
            </a:p>
          </p:txBody>
        </p:sp>
      </p:grpSp>
      <p:grpSp>
        <p:nvGrpSpPr>
          <p:cNvPr id="135" name="Google Shape;135;p8"/>
          <p:cNvGrpSpPr/>
          <p:nvPr/>
        </p:nvGrpSpPr>
        <p:grpSpPr>
          <a:xfrm>
            <a:off x="3071812" y="3500437"/>
            <a:ext cx="3214687" cy="2778125"/>
            <a:chOff x="2208" y="1490"/>
            <a:chExt cx="1434" cy="1800"/>
          </a:xfrm>
        </p:grpSpPr>
        <p:sp>
          <p:nvSpPr>
            <p:cNvPr id="136" name="Google Shape;136;p8"/>
            <p:cNvSpPr/>
            <p:nvPr/>
          </p:nvSpPr>
          <p:spPr>
            <a:xfrm>
              <a:off x="2208" y="1490"/>
              <a:ext cx="1363" cy="1800"/>
            </a:xfrm>
            <a:prstGeom prst="roundRect">
              <a:avLst>
                <a:gd name="adj" fmla="val 3782"/>
              </a:avLst>
            </a:prstGeom>
            <a:gradFill>
              <a:gsLst>
                <a:gs pos="0">
                  <a:srgbClr val="34B034"/>
                </a:gs>
                <a:gs pos="100000">
                  <a:srgbClr val="3F8B4A"/>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7" name="Google Shape;137;p8"/>
            <p:cNvSpPr/>
            <p:nvPr/>
          </p:nvSpPr>
          <p:spPr>
            <a:xfrm>
              <a:off x="2273" y="1495"/>
              <a:ext cx="1369" cy="1766"/>
            </a:xfrm>
            <a:prstGeom prst="roundRect">
              <a:avLst>
                <a:gd name="adj" fmla="val 16667"/>
              </a:avLst>
            </a:prstGeom>
            <a:solidFill>
              <a:srgbClr val="73E77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8" name="Google Shape;138;p8"/>
            <p:cNvSpPr/>
            <p:nvPr/>
          </p:nvSpPr>
          <p:spPr>
            <a:xfrm>
              <a:off x="2240" y="1509"/>
              <a:ext cx="1304" cy="446"/>
            </a:xfrm>
            <a:prstGeom prst="roundRect">
              <a:avLst>
                <a:gd name="adj" fmla="val 10800"/>
              </a:avLst>
            </a:prstGeom>
            <a:gradFill>
              <a:gsLst>
                <a:gs pos="0">
                  <a:srgbClr val="D0F7D4"/>
                </a:gs>
                <a:gs pos="100000">
                  <a:srgbClr val="73E77E"/>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9" name="Google Shape;139;p8"/>
            <p:cNvSpPr txBox="1"/>
            <p:nvPr/>
          </p:nvSpPr>
          <p:spPr>
            <a:xfrm>
              <a:off x="2249" y="1555"/>
              <a:ext cx="1393" cy="16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0253F"/>
                </a:buClr>
                <a:buSzPts val="2400"/>
                <a:buFont typeface="Times New Roman"/>
                <a:buNone/>
              </a:pPr>
              <a:r>
                <a:rPr lang="en-US" sz="2400" b="1" i="1" u="none">
                  <a:solidFill>
                    <a:srgbClr val="10253F"/>
                  </a:solidFill>
                  <a:latin typeface="Times New Roman"/>
                  <a:ea typeface="Times New Roman"/>
                  <a:cs typeface="Times New Roman"/>
                  <a:sym typeface="Times New Roman"/>
                </a:rPr>
                <a:t>- Ерекше оқытуды қажет ететін  балалар арасында инклюзивті біліммен қамтылған балалар үлесін арттыру;</a:t>
              </a:r>
              <a:r>
                <a:rPr lang="en-US" sz="1800" b="1" i="0" u="none">
                  <a:solidFill>
                    <a:srgbClr val="10253F"/>
                  </a:solidFill>
                  <a:latin typeface="Calibri"/>
                  <a:ea typeface="Calibri"/>
                  <a:cs typeface="Calibri"/>
                  <a:sym typeface="Calibri"/>
                </a:rPr>
                <a:t> </a:t>
              </a:r>
              <a:endParaRPr sz="1800" b="0" i="0" u="none">
                <a:solidFill>
                  <a:srgbClr val="10253F"/>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a:solidFill>
                  <a:srgbClr val="10253F"/>
                </a:solidFill>
                <a:latin typeface="Calibri"/>
                <a:ea typeface="Calibri"/>
                <a:cs typeface="Calibri"/>
                <a:sym typeface="Calibri"/>
              </a:endParaRPr>
            </a:p>
          </p:txBody>
        </p:sp>
      </p:grpSp>
      <p:grpSp>
        <p:nvGrpSpPr>
          <p:cNvPr id="140" name="Google Shape;140;p8"/>
          <p:cNvGrpSpPr/>
          <p:nvPr/>
        </p:nvGrpSpPr>
        <p:grpSpPr>
          <a:xfrm>
            <a:off x="6464300" y="3467100"/>
            <a:ext cx="2665412" cy="3090862"/>
            <a:chOff x="3689" y="1490"/>
            <a:chExt cx="1402" cy="1948"/>
          </a:xfrm>
        </p:grpSpPr>
        <p:sp>
          <p:nvSpPr>
            <p:cNvPr id="141" name="Google Shape;141;p8"/>
            <p:cNvSpPr/>
            <p:nvPr/>
          </p:nvSpPr>
          <p:spPr>
            <a:xfrm>
              <a:off x="3696" y="1490"/>
              <a:ext cx="1363" cy="1800"/>
            </a:xfrm>
            <a:prstGeom prst="roundRect">
              <a:avLst>
                <a:gd name="adj" fmla="val 3782"/>
              </a:avLst>
            </a:prstGeom>
            <a:gradFill>
              <a:gsLst>
                <a:gs pos="0">
                  <a:srgbClr val="B59F43"/>
                </a:gs>
                <a:gs pos="100000">
                  <a:srgbClr val="8F8849"/>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2" name="Google Shape;142;p8"/>
            <p:cNvSpPr/>
            <p:nvPr/>
          </p:nvSpPr>
          <p:spPr>
            <a:xfrm>
              <a:off x="3689" y="1495"/>
              <a:ext cx="1322" cy="1766"/>
            </a:xfrm>
            <a:prstGeom prst="roundRect">
              <a:avLst>
                <a:gd name="adj" fmla="val 16667"/>
              </a:avLst>
            </a:prstGeom>
            <a:solidFill>
              <a:srgbClr val="E9E06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3" name="Google Shape;143;p8"/>
            <p:cNvSpPr/>
            <p:nvPr/>
          </p:nvSpPr>
          <p:spPr>
            <a:xfrm>
              <a:off x="3728" y="1509"/>
              <a:ext cx="1304" cy="446"/>
            </a:xfrm>
            <a:prstGeom prst="roundRect">
              <a:avLst>
                <a:gd name="adj" fmla="val 10800"/>
              </a:avLst>
            </a:prstGeom>
            <a:gradFill>
              <a:gsLst>
                <a:gs pos="0">
                  <a:srgbClr val="F8F5CC"/>
                </a:gs>
                <a:gs pos="100000">
                  <a:srgbClr val="E9E065"/>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4" name="Google Shape;144;p8"/>
            <p:cNvSpPr txBox="1"/>
            <p:nvPr/>
          </p:nvSpPr>
          <p:spPr>
            <a:xfrm>
              <a:off x="3794" y="1556"/>
              <a:ext cx="1297" cy="1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0253F"/>
                </a:buClr>
                <a:buSzPts val="2000"/>
                <a:buFont typeface="Times New Roman"/>
                <a:buNone/>
              </a:pPr>
              <a:r>
                <a:rPr lang="en-US" sz="2000" b="1" i="1" u="none">
                  <a:solidFill>
                    <a:srgbClr val="10253F"/>
                  </a:solidFill>
                  <a:latin typeface="Times New Roman"/>
                  <a:ea typeface="Times New Roman"/>
                  <a:cs typeface="Times New Roman"/>
                  <a:sym typeface="Times New Roman"/>
                </a:rPr>
                <a:t>- мектептегі инклюзивті білім беру жүйесін жетілдіру және білім беру қызметінің сапасын көтеру көрсетілген.</a:t>
              </a:r>
              <a:r>
                <a:rPr lang="en-US" sz="2400" b="1" i="1" u="none">
                  <a:solidFill>
                    <a:srgbClr val="10253F"/>
                  </a:solidFill>
                  <a:latin typeface="Times New Roman"/>
                  <a:ea typeface="Times New Roman"/>
                  <a:cs typeface="Times New Roman"/>
                  <a:sym typeface="Times New Roman"/>
                </a:rPr>
                <a:t> </a:t>
              </a:r>
              <a:endParaRPr sz="2400" b="0" i="1" u="none">
                <a:solidFill>
                  <a:srgbClr val="10253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953735"/>
                </a:buClr>
                <a:buSzPts val="2400"/>
                <a:buFont typeface="Times New Roman"/>
                <a:buNone/>
              </a:pPr>
              <a:r>
                <a:rPr lang="en-US" sz="2400" b="0" i="1" u="none">
                  <a:solidFill>
                    <a:srgbClr val="953735"/>
                  </a:solidFill>
                  <a:latin typeface="Times New Roman"/>
                  <a:ea typeface="Times New Roman"/>
                  <a:cs typeface="Times New Roman"/>
                  <a:sym typeface="Times New Roman"/>
                </a:rPr>
                <a:t> </a:t>
              </a:r>
              <a:endParaRPr/>
            </a:p>
          </p:txBody>
        </p:sp>
      </p:grpSp>
      <p:sp>
        <p:nvSpPr>
          <p:cNvPr id="145" name="Google Shape;145;p8"/>
          <p:cNvSpPr/>
          <p:nvPr/>
        </p:nvSpPr>
        <p:spPr>
          <a:xfrm>
            <a:off x="179387" y="346075"/>
            <a:ext cx="9144000" cy="2928937"/>
          </a:xfrm>
          <a:prstGeom prst="roundRect">
            <a:avLst>
              <a:gd name="adj" fmla="val 16667"/>
            </a:avLst>
          </a:prstGeom>
          <a:gradFill>
            <a:gsLst>
              <a:gs pos="0">
                <a:srgbClr val="FFBE86"/>
              </a:gs>
              <a:gs pos="35000">
                <a:srgbClr val="FFD0AA"/>
              </a:gs>
              <a:gs pos="100000">
                <a:srgbClr val="FFEBDB"/>
              </a:gs>
            </a:gsLst>
            <a:lin ang="16200000" scaled="0"/>
          </a:gradFill>
          <a:ln w="9525" cap="flat" cmpd="sng">
            <a:solidFill>
              <a:srgbClr val="F6924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31859C"/>
              </a:buClr>
              <a:buSzPts val="2000"/>
              <a:buFont typeface="Times New Roman"/>
              <a:buNone/>
            </a:pPr>
            <a:r>
              <a:rPr lang="en-US" sz="2000" b="1" i="1" u="none" dirty="0" err="1">
                <a:solidFill>
                  <a:srgbClr val="31859C"/>
                </a:solidFill>
                <a:latin typeface="Times New Roman"/>
                <a:ea typeface="Times New Roman"/>
                <a:cs typeface="Times New Roman"/>
                <a:sym typeface="Times New Roman"/>
              </a:rPr>
              <a:t>Қазақстан</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Республикасында</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білім</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беруді</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дамытудың</a:t>
            </a:r>
            <a:r>
              <a:rPr lang="en-US" sz="2000" b="1" i="1" u="none" dirty="0">
                <a:solidFill>
                  <a:srgbClr val="31859C"/>
                </a:solidFill>
                <a:latin typeface="Times New Roman"/>
                <a:ea typeface="Times New Roman"/>
                <a:cs typeface="Times New Roman"/>
                <a:sym typeface="Times New Roman"/>
              </a:rPr>
              <a:t> </a:t>
            </a:r>
            <a:r>
              <a:rPr lang="en-US" sz="2000" b="1" i="1" u="none" dirty="0" smtClean="0">
                <a:solidFill>
                  <a:srgbClr val="31859C"/>
                </a:solidFill>
                <a:latin typeface="Times New Roman"/>
                <a:ea typeface="Times New Roman"/>
                <a:cs typeface="Times New Roman"/>
                <a:sym typeface="Times New Roman"/>
              </a:rPr>
              <a:t>20</a:t>
            </a:r>
            <a:r>
              <a:rPr lang="kk-KZ" sz="2000" b="1" i="1" u="none" dirty="0" smtClean="0">
                <a:solidFill>
                  <a:srgbClr val="31859C"/>
                </a:solidFill>
                <a:latin typeface="Times New Roman"/>
                <a:ea typeface="Times New Roman"/>
                <a:cs typeface="Times New Roman"/>
                <a:sym typeface="Times New Roman"/>
              </a:rPr>
              <a:t>20</a:t>
            </a:r>
            <a:r>
              <a:rPr lang="en-US" sz="2000" b="1" i="1" u="none" dirty="0" smtClean="0">
                <a:solidFill>
                  <a:srgbClr val="31859C"/>
                </a:solidFill>
                <a:latin typeface="Times New Roman"/>
                <a:ea typeface="Times New Roman"/>
                <a:cs typeface="Times New Roman"/>
                <a:sym typeface="Times New Roman"/>
              </a:rPr>
              <a:t>-202</a:t>
            </a:r>
            <a:r>
              <a:rPr lang="kk-KZ" sz="2000" b="1" i="1" u="none" dirty="0" smtClean="0">
                <a:solidFill>
                  <a:srgbClr val="31859C"/>
                </a:solidFill>
                <a:latin typeface="Times New Roman"/>
                <a:ea typeface="Times New Roman"/>
                <a:cs typeface="Times New Roman"/>
                <a:sym typeface="Times New Roman"/>
              </a:rPr>
              <a:t>5</a:t>
            </a:r>
            <a:r>
              <a:rPr lang="en-US" sz="2000" b="1" i="1" u="none" dirty="0" smtClean="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жылдарға</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арналған</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мемлекеттік</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бағдарламасында</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жалпы</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білім</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беру</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үдерісінде</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балаларды</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біріктіру</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ұйымдарының</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қажеттілігін</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құруға</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мүмкіндік</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туғызатын</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негіздер</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өзара</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байланыстыру</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ресурстары</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мен</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мерзімдері</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бойынша</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іс-шаралар</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кешені</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қарастырылған</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Мемлекеттік</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бағдарламаны</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жүзеге</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асыратын</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іс-шаралар</a:t>
            </a:r>
            <a:r>
              <a:rPr lang="en-US" sz="2000" b="1" i="1" u="none" dirty="0">
                <a:solidFill>
                  <a:srgbClr val="31859C"/>
                </a:solidFill>
                <a:latin typeface="Times New Roman"/>
                <a:ea typeface="Times New Roman"/>
                <a:cs typeface="Times New Roman"/>
                <a:sym typeface="Times New Roman"/>
              </a:rPr>
              <a:t> </a:t>
            </a:r>
            <a:r>
              <a:rPr lang="en-US" sz="2000" b="1" i="1" u="none" dirty="0" err="1">
                <a:solidFill>
                  <a:srgbClr val="31859C"/>
                </a:solidFill>
                <a:latin typeface="Times New Roman"/>
                <a:ea typeface="Times New Roman"/>
                <a:cs typeface="Times New Roman"/>
                <a:sym typeface="Times New Roman"/>
              </a:rPr>
              <a:t>жоспарында</a:t>
            </a:r>
            <a:r>
              <a:rPr lang="en-US" sz="2000" b="1" i="1" u="none" dirty="0">
                <a:solidFill>
                  <a:srgbClr val="31859C"/>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9"/>
          <p:cNvSpPr txBox="1"/>
          <p:nvPr/>
        </p:nvSpPr>
        <p:spPr>
          <a:xfrm>
            <a:off x="179387" y="380245"/>
            <a:ext cx="5749925" cy="6217046"/>
          </a:xfrm>
          <a:prstGeom prst="rect">
            <a:avLst/>
          </a:prstGeom>
          <a:noFill/>
          <a:ln>
            <a:noFill/>
          </a:ln>
        </p:spPr>
        <p:txBody>
          <a:bodyPr spcFirstLastPara="1" wrap="square" lIns="91425" tIns="45700" rIns="91425" bIns="45700" anchor="ctr" anchorCtr="0">
            <a:spAutoFit/>
          </a:bodyPr>
          <a:lstStyle/>
          <a:p>
            <a:pPr marL="0" marR="0" lvl="0" indent="187325" algn="l" rtl="0">
              <a:lnSpc>
                <a:spcPct val="100000"/>
              </a:lnSpc>
              <a:spcBef>
                <a:spcPts val="0"/>
              </a:spcBef>
              <a:spcAft>
                <a:spcPts val="0"/>
              </a:spcAft>
              <a:buClr>
                <a:srgbClr val="7030A0"/>
              </a:buClr>
              <a:buSzPts val="1600"/>
              <a:buFont typeface="Times New Roman"/>
              <a:buNone/>
            </a:pPr>
            <a:r>
              <a:rPr lang="en-US" sz="1600" b="0" i="0" u="none" dirty="0" err="1">
                <a:solidFill>
                  <a:srgbClr val="7030A0"/>
                </a:solidFill>
                <a:latin typeface="Times New Roman"/>
                <a:ea typeface="Times New Roman"/>
                <a:cs typeface="Times New Roman"/>
                <a:sym typeface="Times New Roman"/>
              </a:rPr>
              <a:t>Инклюзивті</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білім</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беретін</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арнайы</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сыныптар</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оқушылардағы</a:t>
            </a:r>
            <a:endParaRPr dirty="0"/>
          </a:p>
          <a:p>
            <a:pPr marL="0" marR="0" lvl="0" indent="187325" algn="l" rtl="0">
              <a:lnSpc>
                <a:spcPct val="100000"/>
              </a:lnSpc>
              <a:spcBef>
                <a:spcPts val="0"/>
              </a:spcBef>
              <a:spcAft>
                <a:spcPts val="0"/>
              </a:spcAft>
              <a:buClr>
                <a:srgbClr val="7030A0"/>
              </a:buClr>
              <a:buSzPts val="1600"/>
              <a:buFont typeface="Times New Roman"/>
              <a:buNone/>
            </a:pPr>
            <a:r>
              <a:rPr lang="en-US" sz="1600" b="0" i="0" u="none" dirty="0" err="1">
                <a:solidFill>
                  <a:srgbClr val="7030A0"/>
                </a:solidFill>
                <a:latin typeface="Times New Roman"/>
                <a:ea typeface="Times New Roman"/>
                <a:cs typeface="Times New Roman"/>
                <a:sym typeface="Times New Roman"/>
              </a:rPr>
              <a:t>ауытқу</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түрлері</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бойынша</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сараланған</a:t>
            </a:r>
            <a:r>
              <a:rPr lang="en-US" sz="1600" b="0" i="0" u="none" dirty="0">
                <a:solidFill>
                  <a:srgbClr val="7030A0"/>
                </a:solidFill>
                <a:latin typeface="Times New Roman"/>
                <a:ea typeface="Times New Roman"/>
                <a:cs typeface="Times New Roman"/>
                <a:sym typeface="Times New Roman"/>
              </a:rPr>
              <a:t>, </a:t>
            </a:r>
            <a:r>
              <a:rPr lang="en-US" sz="1600" b="0" i="0" u="none" dirty="0" err="1">
                <a:solidFill>
                  <a:srgbClr val="7030A0"/>
                </a:solidFill>
                <a:latin typeface="Times New Roman"/>
                <a:ea typeface="Times New Roman"/>
                <a:cs typeface="Times New Roman"/>
                <a:sym typeface="Times New Roman"/>
              </a:rPr>
              <a:t>яғни</a:t>
            </a:r>
            <a:r>
              <a:rPr lang="en-US" sz="1600" b="0" i="0" u="none" dirty="0">
                <a:solidFill>
                  <a:srgbClr val="7030A0"/>
                </a:solidFill>
                <a:latin typeface="Times New Roman"/>
                <a:ea typeface="Times New Roman"/>
                <a:cs typeface="Times New Roman"/>
                <a:sym typeface="Times New Roman"/>
              </a:rPr>
              <a:t>: </a:t>
            </a:r>
            <a:endParaRPr lang="kk-KZ" sz="1600" b="0" i="0" u="none" dirty="0" smtClean="0">
              <a:solidFill>
                <a:srgbClr val="7030A0"/>
              </a:solidFill>
              <a:latin typeface="Times New Roman"/>
              <a:ea typeface="Times New Roman"/>
              <a:cs typeface="Times New Roman"/>
              <a:sym typeface="Times New Roman"/>
            </a:endParaRPr>
          </a:p>
          <a:p>
            <a:pPr marL="0" marR="0" lvl="0" indent="187325" algn="l" rtl="0">
              <a:lnSpc>
                <a:spcPct val="100000"/>
              </a:lnSpc>
              <a:spcBef>
                <a:spcPts val="0"/>
              </a:spcBef>
              <a:spcAft>
                <a:spcPts val="0"/>
              </a:spcAft>
              <a:buClr>
                <a:srgbClr val="7030A0"/>
              </a:buClr>
              <a:buSzPts val="1600"/>
              <a:buFont typeface="Times New Roman"/>
              <a:buNone/>
            </a:pPr>
            <a:endParaRPr dirty="0"/>
          </a:p>
          <a:p>
            <a:pPr marL="187325" marR="0" lvl="0" indent="-187325" algn="l" rtl="0">
              <a:lnSpc>
                <a:spcPct val="100000"/>
              </a:lnSpc>
              <a:spcBef>
                <a:spcPts val="0"/>
              </a:spcBef>
              <a:spcAft>
                <a:spcPts val="0"/>
              </a:spcAft>
              <a:buClr>
                <a:schemeClr val="dk1"/>
              </a:buClr>
              <a:buSzPts val="1600"/>
              <a:buFont typeface="Times New Roman"/>
              <a:buChar char="-"/>
            </a:pPr>
            <a:r>
              <a:rPr lang="en-US" sz="1600" b="0" i="0" u="none" dirty="0" err="1">
                <a:solidFill>
                  <a:schemeClr val="dk1"/>
                </a:solidFill>
                <a:latin typeface="Times New Roman"/>
                <a:ea typeface="Times New Roman"/>
                <a:cs typeface="Times New Roman"/>
                <a:sym typeface="Times New Roman"/>
              </a:rPr>
              <a:t>есту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қабілеті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бұзылған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балаларға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арналған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ішінара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естімейтін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сөйлеу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қабілеті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қиын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бірақ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есту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құралының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көмегімен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сөз</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қорын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өз</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бетінше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жинақтау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мүмкіндігін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сақтайтын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a:t>
            </a:r>
            <a:r>
              <a:rPr lang="en-US" sz="1600" b="0" i="0" u="none" dirty="0">
                <a:solidFill>
                  <a:schemeClr val="dk1"/>
                </a:solidFill>
                <a:latin typeface="Times New Roman"/>
                <a:ea typeface="Times New Roman"/>
                <a:cs typeface="Times New Roman"/>
                <a:sym typeface="Times New Roman"/>
              </a:rPr>
              <a:t>); </a:t>
            </a:r>
            <a:endParaRPr dirty="0"/>
          </a:p>
          <a:p>
            <a:pPr marL="187325" marR="0" lvl="0" indent="-187325" algn="l" rtl="0">
              <a:lnSpc>
                <a:spcPct val="100000"/>
              </a:lnSpc>
              <a:spcBef>
                <a:spcPts val="0"/>
              </a:spcBef>
              <a:spcAft>
                <a:spcPts val="0"/>
              </a:spcAft>
              <a:buClr>
                <a:schemeClr val="dk1"/>
              </a:buClr>
              <a:buSzPts val="1600"/>
              <a:buFont typeface="Times New Roman"/>
              <a:buChar char="-"/>
            </a:pPr>
            <a:r>
              <a:rPr lang="en-US" sz="1600" b="0" i="0" u="none" dirty="0" err="1">
                <a:solidFill>
                  <a:schemeClr val="dk1"/>
                </a:solidFill>
                <a:latin typeface="Times New Roman"/>
                <a:ea typeface="Times New Roman"/>
                <a:cs typeface="Times New Roman"/>
                <a:sym typeface="Times New Roman"/>
              </a:rPr>
              <a:t>көру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қабілеті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бұзылған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балаларға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арналған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көру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өткірлігі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ерекше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төмендеген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нашар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көретін</a:t>
            </a:r>
            <a:r>
              <a:rPr lang="en-US" sz="1600" b="0" i="0" u="none" dirty="0">
                <a:solidFill>
                  <a:schemeClr val="dk1"/>
                </a:solidFill>
                <a:latin typeface="Times New Roman"/>
                <a:ea typeface="Times New Roman"/>
                <a:cs typeface="Times New Roman"/>
                <a:sym typeface="Times New Roman"/>
              </a:rPr>
              <a:t> 0,05 – 0,5-ке </a:t>
            </a:r>
            <a:r>
              <a:rPr lang="en-US" sz="1600" b="0" i="0" u="none" dirty="0" err="1">
                <a:solidFill>
                  <a:schemeClr val="dk1"/>
                </a:solidFill>
                <a:latin typeface="Times New Roman"/>
                <a:ea typeface="Times New Roman"/>
                <a:cs typeface="Times New Roman"/>
                <a:sym typeface="Times New Roman"/>
              </a:rPr>
              <a:t>дейін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оптикалық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түзетілген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a:t>
            </a:r>
            <a:r>
              <a:rPr lang="en-US" sz="1600" b="0" i="0" u="none" dirty="0">
                <a:solidFill>
                  <a:schemeClr val="dk1"/>
                </a:solidFill>
                <a:latin typeface="Times New Roman"/>
                <a:ea typeface="Times New Roman"/>
                <a:cs typeface="Times New Roman"/>
                <a:sym typeface="Times New Roman"/>
              </a:rPr>
              <a:t>); </a:t>
            </a:r>
            <a:endParaRPr dirty="0"/>
          </a:p>
          <a:p>
            <a:pPr marL="187325" marR="0" lvl="0" indent="-187325" algn="l" rtl="0">
              <a:lnSpc>
                <a:spcPct val="100000"/>
              </a:lnSpc>
              <a:spcBef>
                <a:spcPts val="0"/>
              </a:spcBef>
              <a:spcAft>
                <a:spcPts val="0"/>
              </a:spcAft>
              <a:buClr>
                <a:schemeClr val="dk1"/>
              </a:buClr>
              <a:buSzPts val="1600"/>
              <a:buFont typeface="Times New Roman"/>
              <a:buChar char="-"/>
            </a:pPr>
            <a:r>
              <a:rPr lang="en-US" sz="1600" b="0" i="0" u="none" dirty="0" err="1">
                <a:solidFill>
                  <a:schemeClr val="dk1"/>
                </a:solidFill>
                <a:latin typeface="Times New Roman"/>
                <a:ea typeface="Times New Roman"/>
                <a:cs typeface="Times New Roman"/>
                <a:sym typeface="Times New Roman"/>
              </a:rPr>
              <a:t>ауыр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тіл</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кемістігі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балаларға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арналған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балалардың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сөйлеу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қатынасын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шектейтін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ауызша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және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жазбаша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сөйлеу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қабілетінің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тұрақты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бұзылысы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яғни</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сөйлеу</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тілінің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қарым-қатынас</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қызметі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бұзылған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a:t>
            </a:r>
            <a:r>
              <a:rPr lang="en-US" sz="1600" b="0" i="0" u="none" dirty="0">
                <a:solidFill>
                  <a:schemeClr val="dk1"/>
                </a:solidFill>
                <a:latin typeface="Times New Roman"/>
                <a:ea typeface="Times New Roman"/>
                <a:cs typeface="Times New Roman"/>
                <a:sym typeface="Times New Roman"/>
              </a:rPr>
              <a:t>); </a:t>
            </a:r>
            <a:endParaRPr dirty="0"/>
          </a:p>
          <a:p>
            <a:pPr marL="0" marR="0" lvl="0" indent="187325" algn="l" rtl="0">
              <a:lnSpc>
                <a:spcPct val="100000"/>
              </a:lnSpc>
              <a:spcBef>
                <a:spcPts val="0"/>
              </a:spcBef>
              <a:spcAft>
                <a:spcPts val="0"/>
              </a:spcAft>
              <a:buClr>
                <a:schemeClr val="dk1"/>
              </a:buClr>
              <a:buSzPts val="1600"/>
              <a:buFont typeface="Times New Roman"/>
              <a:buNone/>
            </a:pP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тірек-қимыл</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аппаратында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бұзылысы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балаларға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арналған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қимыл-қозғалысының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жартылай</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немесе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толық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бұзылысы</a:t>
            </a:r>
            <a:r>
              <a:rPr lang="en-US" sz="1600" b="0" i="0" u="none" dirty="0">
                <a:solidFill>
                  <a:schemeClr val="dk1"/>
                </a:solidFill>
                <a:latin typeface="Times New Roman"/>
                <a:ea typeface="Times New Roman"/>
                <a:cs typeface="Times New Roman"/>
                <a:sym typeface="Times New Roman"/>
              </a:rPr>
              <a:t>); </a:t>
            </a:r>
            <a:endParaRPr dirty="0"/>
          </a:p>
          <a:p>
            <a:pPr marL="187325" marR="0" lvl="0" indent="-187325" algn="l" rtl="0">
              <a:lnSpc>
                <a:spcPct val="100000"/>
              </a:lnSpc>
              <a:spcBef>
                <a:spcPts val="0"/>
              </a:spcBef>
              <a:spcAft>
                <a:spcPts val="0"/>
              </a:spcAft>
              <a:buClr>
                <a:schemeClr val="dk1"/>
              </a:buClr>
              <a:buSzPts val="1600"/>
              <a:buFont typeface="Times New Roman"/>
              <a:buChar char="-"/>
            </a:pPr>
            <a:r>
              <a:rPr lang="en-US" sz="1600" b="0" i="0" u="none" dirty="0" err="1">
                <a:solidFill>
                  <a:schemeClr val="dk1"/>
                </a:solidFill>
                <a:latin typeface="Times New Roman"/>
                <a:ea typeface="Times New Roman"/>
                <a:cs typeface="Times New Roman"/>
                <a:sym typeface="Times New Roman"/>
              </a:rPr>
              <a:t>Зерде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бұзылысы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балаларға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арналған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психикалық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дамуының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қалыпты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жағдайдан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ауытқуы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яғни</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органикалық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минималды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зақымдары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немесе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орталық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жүйке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жүйесінің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функционалдық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кемшілігі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бар</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сондай-ақ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ұзақ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уақыт</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бойы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әлеуметтік</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депривация</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жағдайында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болған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a:t>
            </a:r>
            <a:r>
              <a:rPr lang="en-US" sz="1600" b="0" i="0" u="none" dirty="0">
                <a:solidFill>
                  <a:schemeClr val="dk1"/>
                </a:solidFill>
                <a:latin typeface="Times New Roman"/>
                <a:ea typeface="Times New Roman"/>
                <a:cs typeface="Times New Roman"/>
                <a:sym typeface="Times New Roman"/>
              </a:rPr>
              <a:t>); </a:t>
            </a:r>
            <a:endParaRPr dirty="0"/>
          </a:p>
          <a:p>
            <a:pPr marL="187325" marR="0" lvl="0" indent="-187325" algn="l" rtl="0">
              <a:lnSpc>
                <a:spcPct val="100000"/>
              </a:lnSpc>
              <a:spcBef>
                <a:spcPts val="0"/>
              </a:spcBef>
              <a:spcAft>
                <a:spcPts val="0"/>
              </a:spcAft>
              <a:buClr>
                <a:schemeClr val="dk1"/>
              </a:buClr>
              <a:buSzPts val="1600"/>
              <a:buFont typeface="Times New Roman"/>
              <a:buChar char="-"/>
            </a:pPr>
            <a:r>
              <a:rPr lang="en-US" sz="1600" b="0" i="0" u="none" dirty="0" err="1">
                <a:solidFill>
                  <a:schemeClr val="dk1"/>
                </a:solidFill>
                <a:latin typeface="Times New Roman"/>
                <a:ea typeface="Times New Roman"/>
                <a:cs typeface="Times New Roman"/>
                <a:sym typeface="Times New Roman"/>
              </a:rPr>
              <a:t>зияты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зақымдалған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балаларға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арналған</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танымдық</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әрекеттерінің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тұрақты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бұзылыстары</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яғни</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ақыл-ой</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кемшілігінің</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жеңіл</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және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орташа</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түрі</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жүзеге</a:t>
            </a:r>
            <a:r>
              <a:rPr lang="en-US" sz="1600" b="0" i="0" u="none" dirty="0">
                <a:solidFill>
                  <a:schemeClr val="dk1"/>
                </a:solidFill>
                <a:latin typeface="Times New Roman"/>
                <a:ea typeface="Times New Roman"/>
                <a:cs typeface="Times New Roman"/>
                <a:sym typeface="Times New Roman"/>
              </a:rPr>
              <a:t> </a:t>
            </a:r>
            <a:r>
              <a:rPr lang="en-US" sz="1600" b="0" i="0" u="none" dirty="0" err="1">
                <a:solidFill>
                  <a:schemeClr val="dk1"/>
                </a:solidFill>
                <a:latin typeface="Times New Roman"/>
                <a:ea typeface="Times New Roman"/>
                <a:cs typeface="Times New Roman"/>
                <a:sym typeface="Times New Roman"/>
              </a:rPr>
              <a:t>асырылады</a:t>
            </a:r>
            <a:r>
              <a:rPr lang="en-US" sz="1600" b="0" i="0" u="none" dirty="0">
                <a:solidFill>
                  <a:schemeClr val="dk1"/>
                </a:solidFill>
                <a:latin typeface="Times New Roman"/>
                <a:ea typeface="Times New Roman"/>
                <a:cs typeface="Times New Roman"/>
                <a:sym typeface="Times New Roman"/>
              </a:rPr>
              <a:t>. </a:t>
            </a:r>
            <a:endParaRPr dirty="0"/>
          </a:p>
        </p:txBody>
      </p:sp>
      <p:pic>
        <p:nvPicPr>
          <p:cNvPr id="152" name="Google Shape;152;p9"/>
          <p:cNvPicPr preferRelativeResize="0"/>
          <p:nvPr/>
        </p:nvPicPr>
        <p:blipFill rotWithShape="1">
          <a:blip r:embed="rId3">
            <a:alphaModFix/>
          </a:blip>
          <a:srcRect/>
          <a:stretch/>
        </p:blipFill>
        <p:spPr>
          <a:xfrm>
            <a:off x="5929312" y="714375"/>
            <a:ext cx="3000375" cy="5357812"/>
          </a:xfrm>
          <a:prstGeom prst="rect">
            <a:avLst/>
          </a:prstGeom>
          <a:noFill/>
          <a:ln>
            <a:noFill/>
          </a:ln>
        </p:spPr>
      </p:pic>
      <p:pic>
        <p:nvPicPr>
          <p:cNvPr id="153" name="Google Shape;153;p9"/>
          <p:cNvPicPr preferRelativeResize="0"/>
          <p:nvPr/>
        </p:nvPicPr>
        <p:blipFill rotWithShape="1">
          <a:blip r:embed="rId3">
            <a:alphaModFix/>
          </a:blip>
          <a:srcRect/>
          <a:stretch/>
        </p:blipFill>
        <p:spPr>
          <a:xfrm>
            <a:off x="5929312" y="714375"/>
            <a:ext cx="3000375" cy="5357812"/>
          </a:xfrm>
          <a:prstGeom prst="rect">
            <a:avLst/>
          </a:prstGeom>
          <a:noFill/>
          <a:ln>
            <a:noFill/>
          </a:ln>
        </p:spPr>
      </p:pic>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TotalTime>
  <Words>1228</Words>
  <Application>Microsoft Office PowerPoint</Application>
  <PresentationFormat>Экран (4:3)</PresentationFormat>
  <Paragraphs>76</Paragraphs>
  <Slides>26</Slides>
  <Notes>22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26</vt:i4>
      </vt:variant>
    </vt:vector>
  </HeadingPairs>
  <TitlesOfParts>
    <vt:vector size="30" baseType="lpstr">
      <vt:lpstr>Arial</vt:lpstr>
      <vt:lpstr>Calibri</vt:lpstr>
      <vt:lpstr>Times New Roman</vt:lpstr>
      <vt:lpstr>Тема Office</vt:lpstr>
      <vt:lpstr> «Жалпы білім беру ұйымдарында инклюзивті және арнайы  білім берудің ерекшіліктері»    </vt:lpstr>
      <vt:lpstr>Презентация PowerPoint</vt:lpstr>
      <vt:lpstr>Презентация PowerPoint</vt:lpstr>
      <vt:lpstr>Презентация PowerPoint</vt:lpstr>
      <vt:lpstr>Презентация PowerPoint</vt:lpstr>
      <vt:lpstr>Мақсаты </vt:lpstr>
      <vt:lpstr>Кіріспе</vt:lpstr>
      <vt:lpstr>Презентация PowerPoint</vt:lpstr>
      <vt:lpstr>Презентация PowerPoint</vt:lpstr>
      <vt:lpstr>Презентация PowerPoint</vt:lpstr>
      <vt:lpstr>Презентация PowerPoint</vt:lpstr>
      <vt:lpstr>    Жалпы орта білім беретін мектепте үлгерімі төмен балалар тобында зерде бұзылысы баяу балалар кездеседі.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«Кохлеарлы имплантациясы бар балалардың сөйлеу тілін дамыту»</vt:lpstr>
      <vt:lpstr>«Жаңбыр» «Кап» дауысын естісең – тамшы сыз. </vt:lpstr>
      <vt:lpstr>Қоршаған әлем дыбыстарымен таныстыру</vt:lpstr>
      <vt:lpstr>«Қол – мұрын – бас» Тыңда және көрсет</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Инклюзивті білім беру ”</dc:title>
  <dc:creator>User</dc:creator>
  <cp:lastModifiedBy>BilimBook</cp:lastModifiedBy>
  <cp:revision>30</cp:revision>
  <dcterms:created xsi:type="dcterms:W3CDTF">2015-05-18T18:40:32Z</dcterms:created>
  <dcterms:modified xsi:type="dcterms:W3CDTF">2021-11-02T06:22:22Z</dcterms:modified>
</cp:coreProperties>
</file>